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5"/>
  </p:notesMasterIdLst>
  <p:sldIdLst>
    <p:sldId id="341" r:id="rId2"/>
    <p:sldId id="256" r:id="rId3"/>
    <p:sldId id="257" r:id="rId4"/>
    <p:sldId id="258" r:id="rId5"/>
    <p:sldId id="281" r:id="rId6"/>
    <p:sldId id="318" r:id="rId7"/>
    <p:sldId id="276" r:id="rId8"/>
    <p:sldId id="259" r:id="rId9"/>
    <p:sldId id="317" r:id="rId10"/>
    <p:sldId id="260" r:id="rId11"/>
    <p:sldId id="340" r:id="rId12"/>
    <p:sldId id="271" r:id="rId13"/>
    <p:sldId id="262" r:id="rId14"/>
    <p:sldId id="263" r:id="rId15"/>
    <p:sldId id="264" r:id="rId16"/>
    <p:sldId id="277" r:id="rId17"/>
    <p:sldId id="265" r:id="rId18"/>
    <p:sldId id="266" r:id="rId19"/>
    <p:sldId id="267" r:id="rId20"/>
    <p:sldId id="272" r:id="rId21"/>
    <p:sldId id="268" r:id="rId22"/>
    <p:sldId id="269" r:id="rId23"/>
    <p:sldId id="273" r:id="rId24"/>
    <p:sldId id="274" r:id="rId25"/>
    <p:sldId id="278" r:id="rId26"/>
    <p:sldId id="279" r:id="rId27"/>
    <p:sldId id="280" r:id="rId28"/>
    <p:sldId id="282" r:id="rId29"/>
    <p:sldId id="283" r:id="rId30"/>
    <p:sldId id="319" r:id="rId31"/>
    <p:sldId id="285" r:id="rId32"/>
    <p:sldId id="286" r:id="rId33"/>
    <p:sldId id="310" r:id="rId34"/>
    <p:sldId id="311" r:id="rId35"/>
    <p:sldId id="312" r:id="rId36"/>
    <p:sldId id="313" r:id="rId37"/>
    <p:sldId id="287" r:id="rId38"/>
    <p:sldId id="288" r:id="rId39"/>
    <p:sldId id="289" r:id="rId40"/>
    <p:sldId id="290" r:id="rId41"/>
    <p:sldId id="291" r:id="rId42"/>
    <p:sldId id="292" r:id="rId43"/>
    <p:sldId id="293" r:id="rId44"/>
    <p:sldId id="294" r:id="rId45"/>
    <p:sldId id="295" r:id="rId46"/>
    <p:sldId id="314" r:id="rId47"/>
    <p:sldId id="296" r:id="rId48"/>
    <p:sldId id="297" r:id="rId49"/>
    <p:sldId id="298" r:id="rId50"/>
    <p:sldId id="315" r:id="rId51"/>
    <p:sldId id="316" r:id="rId52"/>
    <p:sldId id="299" r:id="rId53"/>
    <p:sldId id="305" r:id="rId54"/>
    <p:sldId id="300" r:id="rId55"/>
    <p:sldId id="301" r:id="rId56"/>
    <p:sldId id="302" r:id="rId57"/>
    <p:sldId id="303" r:id="rId58"/>
    <p:sldId id="306" r:id="rId59"/>
    <p:sldId id="304" r:id="rId60"/>
    <p:sldId id="307" r:id="rId61"/>
    <p:sldId id="308" r:id="rId62"/>
    <p:sldId id="30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2"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92564" autoAdjust="0"/>
  </p:normalViewPr>
  <p:slideViewPr>
    <p:cSldViewPr>
      <p:cViewPr>
        <p:scale>
          <a:sx n="40" d="100"/>
          <a:sy n="40" d="100"/>
        </p:scale>
        <p:origin x="-996" y="-228"/>
      </p:cViewPr>
      <p:guideLst>
        <p:guide orient="horz" pos="2160"/>
        <p:guide pos="2880"/>
      </p:guideLst>
    </p:cSldViewPr>
  </p:slideViewPr>
  <p:outlineViewPr>
    <p:cViewPr>
      <p:scale>
        <a:sx n="33" d="100"/>
        <a:sy n="33" d="100"/>
      </p:scale>
      <p:origin x="0" y="710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DC15933-2907-49CA-B458-B4BED355FBA4}" type="datetimeFigureOut">
              <a:rPr lang="ar-SA" smtClean="0"/>
              <a:pPr/>
              <a:t>03/06/32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FDDAEA-D525-49C5-A591-3EB89EC44C7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97FDDAEA-D525-49C5-A591-3EB89EC44C73}" type="slidenum">
              <a:rPr lang="ar-SA" smtClean="0"/>
              <a:pPr/>
              <a:t>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5/6/2011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5/6/2011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medicine.medscape.com/article/137362-overvie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medicine.medscape.com/article/286759-overview" TargetMode="External"/><Relationship Id="rId2" Type="http://schemas.openxmlformats.org/officeDocument/2006/relationships/hyperlink" Target="http://emedicine.medscape.com/article/1187829-overvie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cdc.gov/parasites/chagas/index.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2514600"/>
          </a:xfrm>
        </p:spPr>
        <p:txBody>
          <a:bodyPr>
            <a:normAutofit/>
          </a:bodyPr>
          <a:lstStyle/>
          <a:p>
            <a:endParaRPr lang="ar-SA" sz="9600" dirty="0">
              <a:latin typeface="Andalus" pitchFamily="18" charset="-78"/>
              <a:cs typeface="Andalus" pitchFamily="18" charset="-78"/>
            </a:endParaRPr>
          </a:p>
        </p:txBody>
      </p:sp>
      <p:sp>
        <p:nvSpPr>
          <p:cNvPr id="3" name="Subtitle 2"/>
          <p:cNvSpPr>
            <a:spLocks noGrp="1"/>
          </p:cNvSpPr>
          <p:nvPr>
            <p:ph type="subTitle" idx="1"/>
          </p:nvPr>
        </p:nvSpPr>
        <p:spPr/>
        <p:txBody>
          <a:bodyPr/>
          <a:lstStyle/>
          <a:p>
            <a:endParaRPr lang="ar-SA" dirty="0"/>
          </a:p>
        </p:txBody>
      </p:sp>
      <p:pic>
        <p:nvPicPr>
          <p:cNvPr id="5" name="Picture 4" descr="Hydrangeas.jpg"/>
          <p:cNvPicPr>
            <a:picLocks noChangeAspect="1"/>
          </p:cNvPicPr>
          <p:nvPr/>
        </p:nvPicPr>
        <p:blipFill>
          <a:blip r:embed="rId3" cstate="print"/>
          <a:stretch>
            <a:fillRect/>
          </a:stretch>
        </p:blipFill>
        <p:spPr>
          <a:xfrm>
            <a:off x="0" y="0"/>
            <a:ext cx="9144000" cy="6858000"/>
          </a:xfrm>
          <a:prstGeom prst="rect">
            <a:avLst/>
          </a:prstGeom>
        </p:spPr>
      </p:pic>
      <p:sp>
        <p:nvSpPr>
          <p:cNvPr id="6" name="Rectangle 5"/>
          <p:cNvSpPr/>
          <p:nvPr/>
        </p:nvSpPr>
        <p:spPr>
          <a:xfrm>
            <a:off x="762306" y="2967335"/>
            <a:ext cx="7619395" cy="1323439"/>
          </a:xfrm>
          <a:prstGeom prst="rect">
            <a:avLst/>
          </a:prstGeom>
          <a:noFill/>
        </p:spPr>
        <p:txBody>
          <a:bodyPr wrap="none" lIns="91440" tIns="45720" rIns="91440" bIns="45720">
            <a:spAutoFit/>
          </a:bodyPr>
          <a:lstStyle/>
          <a:p>
            <a:pPr algn="ctr"/>
            <a:r>
              <a:rPr lang="ar-SA" sz="80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بسم الله الرحمن الرحيم</a:t>
            </a:r>
            <a:endParaRPr lang="en-US" sz="88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a:t>
            </a:r>
            <a:endParaRPr lang="ar-SA" dirty="0"/>
          </a:p>
        </p:txBody>
      </p:sp>
      <p:sp>
        <p:nvSpPr>
          <p:cNvPr id="3" name="Content Placeholder 2"/>
          <p:cNvSpPr>
            <a:spLocks noGrp="1"/>
          </p:cNvSpPr>
          <p:nvPr>
            <p:ph idx="1"/>
          </p:nvPr>
        </p:nvSpPr>
        <p:spPr/>
        <p:txBody>
          <a:bodyPr>
            <a:normAutofit lnSpcReduction="10000"/>
          </a:bodyPr>
          <a:lstStyle/>
          <a:p>
            <a:pPr algn="l"/>
            <a:r>
              <a:rPr lang="en-US" dirty="0" smtClean="0"/>
              <a:t>Trypanosomes are parasites with a 2-host life cycle: mammalian and arthropod. The life cycle starts when the trypanosomes are ingested during a blood meal by the tsetse fly from a human reservoir in West African </a:t>
            </a:r>
            <a:r>
              <a:rPr lang="en-US" dirty="0" err="1" smtClean="0"/>
              <a:t>trypanosomiasis</a:t>
            </a:r>
            <a:r>
              <a:rPr lang="en-US" dirty="0" smtClean="0"/>
              <a:t> or an animal reservoir in the East African form. The trypanosomes multiply over a period of 2-3 weeks in the fly </a:t>
            </a:r>
            <a:r>
              <a:rPr lang="en-US" dirty="0" err="1" smtClean="0"/>
              <a:t>midgut</a:t>
            </a:r>
            <a:r>
              <a:rPr lang="en-US" dirty="0" smtClean="0"/>
              <a:t>; then, the trypanosomes migrate to the salivary gland, where they develop into </a:t>
            </a:r>
            <a:r>
              <a:rPr lang="en-US" dirty="0" err="1" smtClean="0"/>
              <a:t>epimastigotes</a:t>
            </a:r>
            <a:r>
              <a:rPr lang="en-US" dirty="0" smtClean="0"/>
              <a:t>. The </a:t>
            </a:r>
            <a:r>
              <a:rPr lang="en-US" dirty="0" err="1" smtClean="0"/>
              <a:t>metacyclic</a:t>
            </a:r>
            <a:r>
              <a:rPr lang="en-US" dirty="0" smtClean="0"/>
              <a:t> </a:t>
            </a:r>
            <a:r>
              <a:rPr lang="en-US" dirty="0" err="1" smtClean="0"/>
              <a:t>trypomastigotes</a:t>
            </a:r>
            <a:r>
              <a:rPr lang="en-US" dirty="0" smtClean="0"/>
              <a:t> infect humans. </a:t>
            </a:r>
          </a:p>
          <a:p>
            <a:pPr algn="just"/>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AfrTryp_LifeCycle.gif"/>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O7DN7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Pathophysiology</a:t>
            </a:r>
            <a:r>
              <a:rPr lang="en-US" dirty="0" smtClean="0"/>
              <a:t/>
            </a:r>
            <a:br>
              <a:rPr lang="en-US" dirty="0" smtClean="0"/>
            </a:br>
            <a:endParaRPr lang="ar-SA" dirty="0"/>
          </a:p>
        </p:txBody>
      </p:sp>
      <p:sp>
        <p:nvSpPr>
          <p:cNvPr id="3" name="Content Placeholder 2"/>
          <p:cNvSpPr>
            <a:spLocks noGrp="1"/>
          </p:cNvSpPr>
          <p:nvPr>
            <p:ph idx="1"/>
          </p:nvPr>
        </p:nvSpPr>
        <p:spPr/>
        <p:txBody>
          <a:bodyPr>
            <a:normAutofit fontScale="92500" lnSpcReduction="20000"/>
          </a:bodyPr>
          <a:lstStyle/>
          <a:p>
            <a:pPr algn="l"/>
            <a:r>
              <a:rPr lang="en-US" dirty="0" smtClean="0"/>
              <a:t>The parasites escape the initial host defense mechanisms by extensive antigenic variation of parasite surface </a:t>
            </a:r>
            <a:r>
              <a:rPr lang="en-US" dirty="0" err="1" smtClean="0"/>
              <a:t>glycoproteins</a:t>
            </a:r>
            <a:r>
              <a:rPr lang="en-US" dirty="0" smtClean="0"/>
              <a:t> known as major variant surface glycoprotein (VSG). This evasion of the </a:t>
            </a:r>
            <a:r>
              <a:rPr lang="en-US" dirty="0" err="1" smtClean="0"/>
              <a:t>humoral</a:t>
            </a:r>
            <a:r>
              <a:rPr lang="en-US" dirty="0" smtClean="0"/>
              <a:t> immune responses contributes to parasite virulence. During the </a:t>
            </a:r>
            <a:r>
              <a:rPr lang="en-US" dirty="0" err="1" smtClean="0"/>
              <a:t>parasitemia</a:t>
            </a:r>
            <a:r>
              <a:rPr lang="en-US" dirty="0" smtClean="0"/>
              <a:t>, most pathologic changes occur in the hematologic, lymphatic, cardiac, and central nervous systems. This may be the result of immune-mediated reactions against antigens on red blood cells, cardiac tissue, and brain tissue, resulting in </a:t>
            </a:r>
            <a:r>
              <a:rPr lang="en-US" dirty="0" err="1" smtClean="0"/>
              <a:t>hemolysis</a:t>
            </a:r>
            <a:r>
              <a:rPr lang="en-US" dirty="0" smtClean="0"/>
              <a:t>, anemia, </a:t>
            </a:r>
            <a:r>
              <a:rPr lang="en-US" dirty="0" err="1" smtClean="0"/>
              <a:t>pancarditis</a:t>
            </a:r>
            <a:r>
              <a:rPr lang="en-US" dirty="0" smtClean="0"/>
              <a:t>, and </a:t>
            </a:r>
            <a:r>
              <a:rPr lang="en-US" dirty="0" err="1" smtClean="0"/>
              <a:t>meningoencephalitis</a:t>
            </a: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57200" y="381000"/>
            <a:ext cx="8229600" cy="5928360"/>
          </a:xfrm>
        </p:spPr>
        <p:txBody>
          <a:bodyPr/>
          <a:lstStyle/>
          <a:p>
            <a:pPr algn="l">
              <a:buNone/>
            </a:pPr>
            <a:r>
              <a:rPr lang="en-US" dirty="0" smtClean="0"/>
              <a:t>A hypersensitivity reaction causes skin problems, including persistent </a:t>
            </a:r>
            <a:r>
              <a:rPr lang="en-US" dirty="0" err="1" smtClean="0">
                <a:hlinkClick r:id="rId2"/>
              </a:rPr>
              <a:t>urticaria</a:t>
            </a:r>
            <a:r>
              <a:rPr lang="en-US" dirty="0" smtClean="0"/>
              <a:t>, </a:t>
            </a:r>
            <a:r>
              <a:rPr lang="en-US" dirty="0" err="1" smtClean="0"/>
              <a:t>pruritus</a:t>
            </a:r>
            <a:r>
              <a:rPr lang="en-US" dirty="0" smtClean="0"/>
              <a:t>, and facial edema. Increased lymphocyte levels in the spleen and lymph nodes infested with the parasite leads to fibrosis but rarely </a:t>
            </a:r>
            <a:r>
              <a:rPr lang="en-US" dirty="0" err="1" smtClean="0"/>
              <a:t>hepatosplenomegaly</a:t>
            </a:r>
            <a:r>
              <a:rPr lang="en-US" dirty="0" smtClean="0"/>
              <a:t>. </a:t>
            </a:r>
            <a:r>
              <a:rPr lang="en-US" dirty="0" err="1" smtClean="0"/>
              <a:t>Monocytes</a:t>
            </a:r>
            <a:r>
              <a:rPr lang="en-US" dirty="0" smtClean="0"/>
              <a:t>, macrophages, and plasma cells infiltrate blood vessels, causing endarteritis and increased vascular permeability</a:t>
            </a:r>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81000"/>
            <a:ext cx="8229600" cy="5928360"/>
          </a:xfrm>
        </p:spPr>
        <p:txBody>
          <a:bodyPr>
            <a:normAutofit lnSpcReduction="10000"/>
          </a:bodyPr>
          <a:lstStyle/>
          <a:p>
            <a:pPr algn="l"/>
            <a:r>
              <a:rPr lang="en-US" dirty="0" smtClean="0"/>
              <a:t>The gastrointestinal system is also affected. </a:t>
            </a:r>
            <a:r>
              <a:rPr lang="en-US" dirty="0" err="1" smtClean="0"/>
              <a:t>Kupffer</a:t>
            </a:r>
            <a:r>
              <a:rPr lang="en-US" dirty="0" smtClean="0"/>
              <a:t> cell hyperplasia occurs in the liver, along with portal infiltration and fatty degeneration. </a:t>
            </a:r>
            <a:r>
              <a:rPr lang="en-US" dirty="0" err="1" smtClean="0"/>
              <a:t>Hepatomegaly</a:t>
            </a:r>
            <a:r>
              <a:rPr lang="en-US" dirty="0" smtClean="0"/>
              <a:t> is rare. More commonly in East African </a:t>
            </a:r>
            <a:r>
              <a:rPr lang="en-US" dirty="0" err="1" smtClean="0"/>
              <a:t>trypanosomiasis</a:t>
            </a:r>
            <a:r>
              <a:rPr lang="en-US" dirty="0" smtClean="0"/>
              <a:t>, a </a:t>
            </a:r>
            <a:r>
              <a:rPr lang="en-US" dirty="0" err="1" smtClean="0"/>
              <a:t>pancarditis</a:t>
            </a:r>
            <a:r>
              <a:rPr lang="en-US" dirty="0" smtClean="0"/>
              <a:t> affecting all heart tissue layers develops secondary to extensive cellular infiltration and fibrosis. Arrhythmia or cardiac failure can cause death prior to the development of CNS manifestations. CNS problems include </a:t>
            </a:r>
            <a:r>
              <a:rPr lang="en-US" dirty="0" err="1" smtClean="0"/>
              <a:t>perivascular</a:t>
            </a:r>
            <a:r>
              <a:rPr lang="en-US" dirty="0" smtClean="0"/>
              <a:t> infiltration into the </a:t>
            </a:r>
            <a:r>
              <a:rPr lang="en-US" dirty="0" err="1" smtClean="0"/>
              <a:t>interstitium</a:t>
            </a:r>
            <a:r>
              <a:rPr lang="en-US" dirty="0" smtClean="0"/>
              <a:t> in the brain and spinal cord, leading to </a:t>
            </a:r>
            <a:r>
              <a:rPr lang="en-US" dirty="0" err="1" smtClean="0"/>
              <a:t>meningoencephalitis</a:t>
            </a:r>
            <a:r>
              <a:rPr lang="en-US" dirty="0" smtClean="0"/>
              <a:t> with edema, bleeding, and </a:t>
            </a:r>
            <a:r>
              <a:rPr lang="en-US" dirty="0" err="1" smtClean="0"/>
              <a:t>granulomatous</a:t>
            </a:r>
            <a:r>
              <a:rPr lang="en-US" dirty="0" smtClean="0"/>
              <a:t> lesions. </a:t>
            </a:r>
          </a:p>
          <a:p>
            <a:pPr algn="l"/>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COVJRL.jpg"/>
          <p:cNvPicPr>
            <a:picLocks noGrp="1" noChangeAspect="1"/>
          </p:cNvPicPr>
          <p:nvPr>
            <p:ph idx="1"/>
          </p:nvPr>
        </p:nvPicPr>
        <p:blipFill>
          <a:blip r:embed="rId2" cstate="print"/>
          <a:stretch>
            <a:fillRect/>
          </a:stretch>
        </p:blipFill>
        <p:spPr>
          <a:xfrm>
            <a:off x="1" y="0"/>
            <a:ext cx="9144000" cy="685799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Epidemiology</a:t>
            </a:r>
            <a:br>
              <a:rPr lang="en-US" dirty="0" smtClean="0"/>
            </a:br>
            <a:endParaRPr lang="ar-SA" dirty="0"/>
          </a:p>
        </p:txBody>
      </p:sp>
      <p:sp>
        <p:nvSpPr>
          <p:cNvPr id="3" name="Content Placeholder 2"/>
          <p:cNvSpPr>
            <a:spLocks noGrp="1"/>
          </p:cNvSpPr>
          <p:nvPr>
            <p:ph idx="1"/>
          </p:nvPr>
        </p:nvSpPr>
        <p:spPr>
          <a:xfrm>
            <a:off x="381000" y="1143000"/>
            <a:ext cx="8229600" cy="4709160"/>
          </a:xfrm>
        </p:spPr>
        <p:txBody>
          <a:bodyPr>
            <a:normAutofit/>
          </a:bodyPr>
          <a:lstStyle/>
          <a:p>
            <a:pPr algn="l" rtl="0"/>
            <a:r>
              <a:rPr lang="en-US" dirty="0" smtClean="0"/>
              <a:t>Sleeping sickness threatens millions of people in 36 </a:t>
            </a:r>
            <a:r>
              <a:rPr lang="en-US" dirty="0" err="1" smtClean="0"/>
              <a:t>countries.In</a:t>
            </a:r>
            <a:r>
              <a:rPr lang="en-US" dirty="0" smtClean="0"/>
              <a:t> 1986, it was estimated that some 70 million people lived in areas where disease transmission could take place. </a:t>
            </a:r>
          </a:p>
          <a:p>
            <a:pPr algn="l" rtl="0"/>
            <a:r>
              <a:rPr lang="en-US" dirty="0" smtClean="0"/>
              <a:t>In 1998, almost 40 000 cases were reported, but estimates were that 300 000 cases were undiagnosed and therefore untreated.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57200" y="304800"/>
            <a:ext cx="8229600" cy="6004560"/>
          </a:xfrm>
        </p:spPr>
        <p:txBody>
          <a:bodyPr>
            <a:normAutofit/>
          </a:bodyPr>
          <a:lstStyle/>
          <a:p>
            <a:pPr algn="l" rtl="0"/>
            <a:r>
              <a:rPr lang="en-US" dirty="0" smtClean="0"/>
              <a:t>During epidemic periods prevalence reached 50% in several villages in the Democratic Republic of Congo, Angola and Southern Sudan. Sleeping sickness was the first or second greatest cause of mortality in those communities, ahead of even HIV/AIDS. </a:t>
            </a:r>
          </a:p>
          <a:p>
            <a:pPr algn="l" rtl="0"/>
            <a:r>
              <a:rPr lang="en-US" dirty="0" smtClean="0"/>
              <a:t>By 2005, surveillance was reinforced and the number of new cases reported on the continent was reduced; between 1998 and 2004 the number of both forms of the disease fell from </a:t>
            </a:r>
            <a:br>
              <a:rPr lang="en-US" dirty="0" smtClean="0"/>
            </a:br>
            <a:r>
              <a:rPr lang="en-US" dirty="0" smtClean="0"/>
              <a:t>37 991 to 17 616. The estimated number of actual cases was between 50 000 and 70 000.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lstStyle/>
          <a:p>
            <a:pPr algn="l" rtl="0"/>
            <a:r>
              <a:rPr lang="en-US" dirty="0" smtClean="0"/>
              <a:t>In 2009, after continued control efforts, the number of cases reported has dropped below </a:t>
            </a:r>
            <a:br>
              <a:rPr lang="en-US" dirty="0" smtClean="0"/>
            </a:br>
            <a:r>
              <a:rPr lang="en-US" dirty="0" smtClean="0"/>
              <a:t>10 000 (9878) for first time in 50 years. The estimated number of actual cases is currently </a:t>
            </a:r>
            <a:br>
              <a:rPr lang="en-US" dirty="0" smtClean="0"/>
            </a:br>
            <a:r>
              <a:rPr lang="en-US" dirty="0" smtClean="0"/>
              <a:t>30 000. </a:t>
            </a:r>
          </a:p>
          <a:p>
            <a:pPr algn="l" rtl="0"/>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b="1" dirty="0" err="1" smtClean="0">
                <a:latin typeface="Aharoni" pitchFamily="2" charset="-79"/>
                <a:cs typeface="Aharoni" pitchFamily="2" charset="-79"/>
              </a:rPr>
              <a:t>Trypanosomiasis</a:t>
            </a:r>
            <a:endParaRPr lang="ar-SA" dirty="0">
              <a:latin typeface="Aharoni" pitchFamily="2" charset="-79"/>
            </a:endParaRPr>
          </a:p>
        </p:txBody>
      </p:sp>
      <p:sp>
        <p:nvSpPr>
          <p:cNvPr id="3" name="Subtitle 2"/>
          <p:cNvSpPr>
            <a:spLocks noGrp="1"/>
          </p:cNvSpPr>
          <p:nvPr>
            <p:ph type="subTitle" idx="1"/>
          </p:nvPr>
        </p:nvSpPr>
        <p:spPr>
          <a:xfrm>
            <a:off x="838200" y="3228536"/>
            <a:ext cx="7549896" cy="1752600"/>
          </a:xfrm>
        </p:spPr>
        <p:txBody>
          <a:bodyPr>
            <a:normAutofit fontScale="85000" lnSpcReduction="10000"/>
          </a:bodyPr>
          <a:lstStyle/>
          <a:p>
            <a:r>
              <a:rPr lang="en-US" dirty="0" smtClean="0"/>
              <a:t>               By              </a:t>
            </a:r>
          </a:p>
          <a:p>
            <a:r>
              <a:rPr lang="en-US" dirty="0" smtClean="0"/>
              <a:t>                                 TARIK  ZAHER                                  </a:t>
            </a:r>
          </a:p>
          <a:p>
            <a:r>
              <a:rPr lang="en-US" dirty="0" smtClean="0"/>
              <a:t>       </a:t>
            </a:r>
            <a:r>
              <a:rPr lang="ar-SA" dirty="0" smtClean="0"/>
              <a:t>          </a:t>
            </a:r>
            <a:r>
              <a:rPr lang="en-US" dirty="0" smtClean="0"/>
              <a:t>                Assistant Professor of Endemic and Tropical Medicine ,</a:t>
            </a:r>
            <a:r>
              <a:rPr lang="en-US" dirty="0" err="1" smtClean="0"/>
              <a:t>Zagazig</a:t>
            </a:r>
            <a:r>
              <a:rPr lang="en-US" dirty="0" smtClean="0"/>
              <a:t> </a:t>
            </a:r>
            <a:r>
              <a:rPr lang="en-US" dirty="0" err="1" smtClean="0"/>
              <a:t>University,Zagazig,Egypt</a:t>
            </a: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2AL7OT.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situation in endemic countries</a:t>
            </a:r>
            <a:endParaRPr lang="en-US" dirty="0"/>
          </a:p>
        </p:txBody>
      </p:sp>
      <p:sp>
        <p:nvSpPr>
          <p:cNvPr id="3" name="Content Placeholder 2"/>
          <p:cNvSpPr>
            <a:spLocks noGrp="1"/>
          </p:cNvSpPr>
          <p:nvPr>
            <p:ph idx="1"/>
          </p:nvPr>
        </p:nvSpPr>
        <p:spPr/>
        <p:txBody>
          <a:bodyPr/>
          <a:lstStyle/>
          <a:p>
            <a:pPr algn="l" rtl="0"/>
            <a:r>
              <a:rPr lang="en-US" dirty="0" smtClean="0"/>
              <a:t>In the last 10 years, over 70% of reported cases occurred in the Democratic Republic of Congo (DRC). </a:t>
            </a:r>
          </a:p>
          <a:p>
            <a:pPr algn="l" rtl="0"/>
            <a:r>
              <a:rPr lang="en-US" dirty="0" smtClean="0"/>
              <a:t>In 2008 and 2009 only the DRC and Central African Republic declared over 1000 new cases per year. </a:t>
            </a:r>
          </a:p>
          <a:p>
            <a:pPr algn="l" rtl="0"/>
            <a:r>
              <a:rPr lang="en-US" dirty="0" smtClean="0"/>
              <a:t>Angola, Chad, Sudan and Uganda declared between 100 and 1000 new cases per year.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81000"/>
            <a:ext cx="8229600" cy="5928360"/>
          </a:xfrm>
        </p:spPr>
        <p:txBody>
          <a:bodyPr>
            <a:normAutofit fontScale="92500" lnSpcReduction="10000"/>
          </a:bodyPr>
          <a:lstStyle/>
          <a:p>
            <a:pPr algn="l" rtl="0"/>
            <a:r>
              <a:rPr lang="en-US" dirty="0" smtClean="0"/>
              <a:t>Countries such as, Cameroon, Congo, Côte d'Ivoire, Equatorial Guinea, Gabon, Guinea, Kenya, Malawi, Nigeria, United Republic of Tanzania, Zambia and Zimbabwe are reporting fewer than 100 new cases per year. </a:t>
            </a:r>
          </a:p>
          <a:p>
            <a:pPr algn="l" rtl="0"/>
            <a:r>
              <a:rPr lang="en-US" dirty="0" smtClean="0"/>
              <a:t>Countries like Benin, Botswana, Burkina Faso, Burundi, Ethiopia, Gambia, Ghana, Guinea Bissau, Liberia, Mali, Mozambique, Namibia, Niger, Rwanda, Senegal, Sierra Leone, Swaziland and Togo have not reported any new cases for over a decade. Transmission of the disease seems to have stopped but there are still some areas were it is difficult to asses the exact situation because the unstable social circumstances and/or remote accessibility hinders surveillance and diagnostic activities. </a:t>
            </a:r>
          </a:p>
          <a:p>
            <a:pPr algn="l" rtl="0"/>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Mortality/Morbidity</a:t>
            </a:r>
            <a:br>
              <a:rPr lang="en-US" dirty="0" smtClean="0"/>
            </a:br>
            <a:endParaRPr lang="ar-SA" dirty="0"/>
          </a:p>
        </p:txBody>
      </p:sp>
      <p:sp>
        <p:nvSpPr>
          <p:cNvPr id="3" name="Content Placeholder 2"/>
          <p:cNvSpPr>
            <a:spLocks noGrp="1"/>
          </p:cNvSpPr>
          <p:nvPr>
            <p:ph idx="1"/>
          </p:nvPr>
        </p:nvSpPr>
        <p:spPr/>
        <p:txBody>
          <a:bodyPr/>
          <a:lstStyle/>
          <a:p>
            <a:pPr algn="l" rtl="0"/>
            <a:r>
              <a:rPr lang="en-US" dirty="0" smtClean="0"/>
              <a:t>The symptoms of East African </a:t>
            </a:r>
            <a:r>
              <a:rPr lang="en-US" dirty="0" err="1" smtClean="0"/>
              <a:t>trypanosomiasis</a:t>
            </a:r>
            <a:r>
              <a:rPr lang="en-US" dirty="0" smtClean="0"/>
              <a:t> develop more quickly (starting 1 mo after bite) than the symptoms of West African </a:t>
            </a:r>
            <a:r>
              <a:rPr lang="en-US" dirty="0" err="1" smtClean="0"/>
              <a:t>trypanosomiasis</a:t>
            </a:r>
            <a:r>
              <a:rPr lang="en-US" dirty="0" smtClean="0"/>
              <a:t>, which can begin months to a year after the first bite</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81000"/>
            <a:ext cx="8229600" cy="5928360"/>
          </a:xfrm>
        </p:spPr>
        <p:txBody>
          <a:bodyPr>
            <a:normAutofit/>
          </a:bodyPr>
          <a:lstStyle/>
          <a:p>
            <a:pPr algn="l" rtl="0"/>
            <a:r>
              <a:rPr lang="en-US" dirty="0" smtClean="0"/>
              <a:t>Both types of African </a:t>
            </a:r>
            <a:r>
              <a:rPr lang="en-US" dirty="0" err="1" smtClean="0"/>
              <a:t>trypanosomiasis</a:t>
            </a:r>
            <a:r>
              <a:rPr lang="en-US" dirty="0" smtClean="0"/>
              <a:t> cause the same generalized symptoms, including intermittent fevers, rash, and </a:t>
            </a:r>
            <a:r>
              <a:rPr lang="en-US" dirty="0" err="1" smtClean="0"/>
              <a:t>lymphadenopathy</a:t>
            </a:r>
            <a:r>
              <a:rPr lang="en-US" dirty="0" smtClean="0"/>
              <a:t>. Notably, individuals with the East African form are more likely to experience cardiac complications and develop CNS disease more quickly, within weeks to a month. The CNS manifestations of behavioral changes, daytime somnolence, nighttime insomnia, stupor, and coma result in death if untreated. </a:t>
            </a:r>
          </a:p>
          <a:p>
            <a:pPr algn="l" rtl="0"/>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lstStyle/>
          <a:p>
            <a:pPr algn="l" rtl="0"/>
            <a:r>
              <a:rPr lang="en-US" dirty="0" smtClean="0"/>
              <a:t>In West African </a:t>
            </a:r>
            <a:r>
              <a:rPr lang="en-US" dirty="0" err="1" smtClean="0"/>
              <a:t>trypanosomiasis</a:t>
            </a:r>
            <a:r>
              <a:rPr lang="en-US" dirty="0" smtClean="0"/>
              <a:t>, the asymptomatic phase may precede onset of fevers, rash, and cervical </a:t>
            </a:r>
            <a:r>
              <a:rPr lang="en-US" dirty="0" err="1" smtClean="0"/>
              <a:t>lymphadenopathy</a:t>
            </a:r>
            <a:r>
              <a:rPr lang="en-US" dirty="0" smtClean="0"/>
              <a:t>. If unrecognized, the symptoms then progress to weight loss, asthenia, </a:t>
            </a:r>
            <a:r>
              <a:rPr lang="en-US" dirty="0" err="1" smtClean="0"/>
              <a:t>pruritus</a:t>
            </a:r>
            <a:r>
              <a:rPr lang="en-US" dirty="0" smtClean="0"/>
              <a:t>, and CNS disease with a more insidious onset. </a:t>
            </a:r>
            <a:r>
              <a:rPr lang="en-US" dirty="0" err="1" smtClean="0"/>
              <a:t>Meningismus</a:t>
            </a:r>
            <a:r>
              <a:rPr lang="en-US" dirty="0" smtClean="0"/>
              <a:t> is rare. Death at this point is usually due to aspiration or seizures caused by CNS damage. </a:t>
            </a:r>
          </a:p>
          <a:p>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57200" y="304800"/>
            <a:ext cx="8229600" cy="6004560"/>
          </a:xfrm>
        </p:spPr>
        <p:txBody>
          <a:bodyPr/>
          <a:lstStyle/>
          <a:p>
            <a:pPr algn="l" rtl="0"/>
            <a:r>
              <a:rPr lang="en-US" dirty="0" smtClean="0"/>
              <a:t>Exposure can occur at any time. Congenital African </a:t>
            </a:r>
            <a:r>
              <a:rPr lang="en-US" dirty="0" err="1" smtClean="0"/>
              <a:t>trypanosomiasis</a:t>
            </a:r>
            <a:r>
              <a:rPr lang="en-US" dirty="0" smtClean="0"/>
              <a:t> occurs in children, causing psychomotor retardation and seizure disorders. </a:t>
            </a:r>
          </a:p>
          <a:p>
            <a:pPr algn="l" rtl="0"/>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ar-SA" dirty="0"/>
          </a:p>
        </p:txBody>
      </p:sp>
      <p:sp>
        <p:nvSpPr>
          <p:cNvPr id="3" name="Content Placeholder 2"/>
          <p:cNvSpPr>
            <a:spLocks noGrp="1"/>
          </p:cNvSpPr>
          <p:nvPr>
            <p:ph idx="1"/>
          </p:nvPr>
        </p:nvSpPr>
        <p:spPr/>
        <p:txBody>
          <a:bodyPr>
            <a:normAutofit fontScale="77500" lnSpcReduction="20000"/>
          </a:bodyPr>
          <a:lstStyle/>
          <a:p>
            <a:pPr algn="l" rtl="0"/>
            <a:r>
              <a:rPr lang="en-US" b="1" dirty="0" smtClean="0">
                <a:solidFill>
                  <a:schemeClr val="accent1"/>
                </a:solidFill>
              </a:rPr>
              <a:t>History</a:t>
            </a:r>
          </a:p>
          <a:p>
            <a:pPr algn="l" rtl="0"/>
            <a:endParaRPr lang="en-US" b="1" dirty="0" smtClean="0">
              <a:solidFill>
                <a:srgbClr val="FF0000"/>
              </a:solidFill>
            </a:endParaRPr>
          </a:p>
          <a:p>
            <a:pPr algn="l" rtl="0"/>
            <a:r>
              <a:rPr lang="en-US" dirty="0" smtClean="0">
                <a:solidFill>
                  <a:srgbClr val="92D050"/>
                </a:solidFill>
              </a:rPr>
              <a:t>Stage 1 (early, or </a:t>
            </a:r>
            <a:r>
              <a:rPr lang="en-US" dirty="0" err="1" smtClean="0">
                <a:solidFill>
                  <a:srgbClr val="92D050"/>
                </a:solidFill>
              </a:rPr>
              <a:t>hemolymphatic</a:t>
            </a:r>
            <a:r>
              <a:rPr lang="en-US" dirty="0" smtClean="0">
                <a:solidFill>
                  <a:srgbClr val="92D050"/>
                </a:solidFill>
              </a:rPr>
              <a:t>, stage)</a:t>
            </a:r>
          </a:p>
          <a:p>
            <a:pPr algn="l" rtl="0"/>
            <a:endParaRPr lang="en-US" dirty="0" smtClean="0"/>
          </a:p>
          <a:p>
            <a:pPr algn="l" rtl="0"/>
            <a:r>
              <a:rPr lang="en-US" dirty="0" smtClean="0"/>
              <a:t> Painless skin chancre that appears about 5-15 days after the bite, resolving spontaneously after several weeks (seen less commonly in </a:t>
            </a:r>
            <a:r>
              <a:rPr lang="en-US" i="1" dirty="0" smtClean="0"/>
              <a:t>T </a:t>
            </a:r>
            <a:r>
              <a:rPr lang="en-US" i="1" dirty="0" err="1" smtClean="0"/>
              <a:t>brucei</a:t>
            </a:r>
            <a:r>
              <a:rPr lang="en-US" i="1" dirty="0" smtClean="0"/>
              <a:t> </a:t>
            </a:r>
            <a:r>
              <a:rPr lang="en-US" i="1" dirty="0" err="1" smtClean="0"/>
              <a:t>gambiense</a:t>
            </a:r>
            <a:r>
              <a:rPr lang="en-US" dirty="0" smtClean="0"/>
              <a:t> infection) </a:t>
            </a:r>
          </a:p>
          <a:p>
            <a:pPr algn="l" rtl="0"/>
            <a:r>
              <a:rPr lang="en-US" dirty="0" smtClean="0"/>
              <a:t>Intermittent fever (refractory to </a:t>
            </a:r>
            <a:r>
              <a:rPr lang="en-US" dirty="0" err="1" smtClean="0"/>
              <a:t>antimalarials</a:t>
            </a:r>
            <a:r>
              <a:rPr lang="en-US" dirty="0" smtClean="0"/>
              <a:t>), general malaise, </a:t>
            </a:r>
            <a:r>
              <a:rPr lang="en-US" dirty="0" err="1" smtClean="0"/>
              <a:t>myalgia</a:t>
            </a:r>
            <a:r>
              <a:rPr lang="en-US" dirty="0" smtClean="0"/>
              <a:t>, </a:t>
            </a:r>
            <a:r>
              <a:rPr lang="en-US" dirty="0" err="1" smtClean="0"/>
              <a:t>arthralgias</a:t>
            </a:r>
            <a:r>
              <a:rPr lang="en-US" dirty="0" smtClean="0"/>
              <a:t>, and headache, usually 3 weeks after bite </a:t>
            </a:r>
          </a:p>
          <a:p>
            <a:pPr algn="l" rtl="0"/>
            <a:r>
              <a:rPr lang="en-US" dirty="0" smtClean="0"/>
              <a:t>Generalized or regional </a:t>
            </a:r>
            <a:r>
              <a:rPr lang="en-US" dirty="0" err="1" smtClean="0"/>
              <a:t>lymphadenopathy</a:t>
            </a:r>
            <a:r>
              <a:rPr lang="en-US" dirty="0" smtClean="0"/>
              <a:t> (Posterior cervical </a:t>
            </a:r>
            <a:r>
              <a:rPr lang="en-US" dirty="0" err="1" smtClean="0"/>
              <a:t>lymphadenopathy</a:t>
            </a:r>
            <a:r>
              <a:rPr lang="en-US" dirty="0" smtClean="0"/>
              <a:t> [</a:t>
            </a:r>
            <a:r>
              <a:rPr lang="en-US" dirty="0" err="1" smtClean="0"/>
              <a:t>Winterbottom</a:t>
            </a:r>
            <a:r>
              <a:rPr lang="en-US" dirty="0" smtClean="0"/>
              <a:t> sign] is characteristic of </a:t>
            </a:r>
            <a:r>
              <a:rPr lang="en-US" i="1" dirty="0" smtClean="0"/>
              <a:t>T </a:t>
            </a:r>
            <a:r>
              <a:rPr lang="en-US" i="1" dirty="0" err="1" smtClean="0"/>
              <a:t>brucei</a:t>
            </a:r>
            <a:r>
              <a:rPr lang="en-US" i="1" dirty="0" smtClean="0"/>
              <a:t> </a:t>
            </a:r>
            <a:r>
              <a:rPr lang="en-US" i="1" dirty="0" err="1" smtClean="0"/>
              <a:t>gambiense</a:t>
            </a:r>
            <a:r>
              <a:rPr lang="en-US" dirty="0" smtClean="0"/>
              <a:t> African </a:t>
            </a:r>
            <a:r>
              <a:rPr lang="en-US" dirty="0" err="1" smtClean="0"/>
              <a:t>trypanosomiasis</a:t>
            </a:r>
            <a:r>
              <a:rPr lang="en-US" dirty="0" smtClean="0"/>
              <a:t> [sleeping sickness].)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81000"/>
            <a:ext cx="8229600" cy="5928360"/>
          </a:xfrm>
        </p:spPr>
        <p:txBody>
          <a:bodyPr/>
          <a:lstStyle/>
          <a:p>
            <a:pPr algn="l" rtl="0"/>
            <a:r>
              <a:rPr lang="en-US" dirty="0" smtClean="0"/>
              <a:t>Facial edema (minority of patients).</a:t>
            </a:r>
          </a:p>
          <a:p>
            <a:pPr algn="l" rtl="0"/>
            <a:r>
              <a:rPr lang="en-US" dirty="0" smtClean="0"/>
              <a:t>Transient </a:t>
            </a:r>
            <a:r>
              <a:rPr lang="en-US" dirty="0" err="1" smtClean="0"/>
              <a:t>urticarial</a:t>
            </a:r>
            <a:r>
              <a:rPr lang="en-US" dirty="0" smtClean="0"/>
              <a:t>, </a:t>
            </a:r>
            <a:r>
              <a:rPr lang="en-US" dirty="0" err="1" smtClean="0"/>
              <a:t>erythematous</a:t>
            </a:r>
            <a:r>
              <a:rPr lang="en-US" dirty="0" smtClean="0"/>
              <a:t>, or macular rashes 6-8 weeks after onset</a:t>
            </a:r>
          </a:p>
          <a:p>
            <a:pPr algn="l" rtl="0"/>
            <a:r>
              <a:rPr lang="en-US" dirty="0" err="1" smtClean="0"/>
              <a:t>Trypanids</a:t>
            </a:r>
            <a:r>
              <a:rPr lang="en-US" dirty="0" smtClean="0"/>
              <a:t> (ill-defined, centrally pale, evanescent, annular or blotchy edematous </a:t>
            </a:r>
            <a:r>
              <a:rPr lang="en-US" dirty="0" err="1" smtClean="0"/>
              <a:t>erythematous</a:t>
            </a:r>
            <a:r>
              <a:rPr lang="en-US" dirty="0" smtClean="0"/>
              <a:t> </a:t>
            </a:r>
            <a:r>
              <a:rPr lang="en-US" dirty="0" err="1" smtClean="0"/>
              <a:t>macules</a:t>
            </a:r>
            <a:r>
              <a:rPr lang="en-US" dirty="0" smtClean="0"/>
              <a:t> on trunk)</a:t>
            </a:r>
          </a:p>
          <a:p>
            <a:pPr algn="l" rtl="0"/>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81000"/>
            <a:ext cx="8229600" cy="5928360"/>
          </a:xfrm>
        </p:spPr>
        <p:txBody>
          <a:bodyPr>
            <a:normAutofit/>
          </a:bodyPr>
          <a:lstStyle/>
          <a:p>
            <a:pPr algn="l" rtl="0"/>
            <a:r>
              <a:rPr lang="en-US" dirty="0" smtClean="0">
                <a:solidFill>
                  <a:srgbClr val="92D050"/>
                </a:solidFill>
              </a:rPr>
              <a:t>Stage 2 (late, or CNS, stage) Persistent </a:t>
            </a:r>
          </a:p>
          <a:p>
            <a:pPr algn="l" rtl="0"/>
            <a:endParaRPr lang="en-US" dirty="0" smtClean="0"/>
          </a:p>
          <a:p>
            <a:pPr algn="l" rtl="0"/>
            <a:r>
              <a:rPr lang="en-US" dirty="0" smtClean="0"/>
              <a:t>headaches (refractory to analgesics)</a:t>
            </a:r>
          </a:p>
          <a:p>
            <a:pPr algn="l" rtl="0"/>
            <a:r>
              <a:rPr lang="en-US" dirty="0" smtClean="0"/>
              <a:t>Daytime somnolence followed by nighttime </a:t>
            </a:r>
            <a:r>
              <a:rPr lang="en-US" dirty="0" smtClean="0">
                <a:hlinkClick r:id="rId2"/>
              </a:rPr>
              <a:t>insomnia</a:t>
            </a:r>
            <a:endParaRPr lang="en-US" dirty="0" smtClean="0"/>
          </a:p>
          <a:p>
            <a:pPr algn="l" rtl="0"/>
            <a:r>
              <a:rPr lang="en-US" dirty="0" smtClean="0"/>
              <a:t>Behavioral changes, mood swings, and, in some patients, </a:t>
            </a:r>
            <a:r>
              <a:rPr lang="en-US" dirty="0" smtClean="0">
                <a:hlinkClick r:id="rId3"/>
              </a:rPr>
              <a:t>depression</a:t>
            </a:r>
            <a:endParaRPr lang="en-US" dirty="0" smtClean="0"/>
          </a:p>
          <a:p>
            <a:pPr algn="l" rtl="0"/>
            <a:r>
              <a:rPr lang="en-US" dirty="0" smtClean="0"/>
              <a:t>Loss of appetite, wasting syndrome, and weight loss</a:t>
            </a:r>
          </a:p>
          <a:p>
            <a:pPr algn="l" rtl="0"/>
            <a:r>
              <a:rPr lang="en-US" dirty="0" smtClean="0"/>
              <a:t>Seizures in children (rarely in adults)</a:t>
            </a:r>
          </a:p>
          <a:p>
            <a:pPr algn="l" rtl="0"/>
            <a:r>
              <a:rPr lang="en-US" dirty="0" smtClean="0"/>
              <a:t> Fevers, tachycardia, irregular rash, edema </a:t>
            </a:r>
          </a:p>
          <a:p>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dirty="0" smtClean="0"/>
              <a:t>African </a:t>
            </a:r>
            <a:r>
              <a:rPr lang="en-US" dirty="0" err="1" smtClean="0"/>
              <a:t>Trypanosomiasis</a:t>
            </a:r>
            <a:r>
              <a:rPr lang="en-US" dirty="0" smtClean="0"/>
              <a:t> (Sleeping Sickness)</a:t>
            </a:r>
            <a:br>
              <a:rPr lang="en-US" dirty="0" smtClean="0"/>
            </a:br>
            <a:endParaRPr lang="ar-SA" dirty="0"/>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normAutofit fontScale="92500" lnSpcReduction="10000"/>
          </a:bodyPr>
          <a:lstStyle/>
          <a:p>
            <a:pPr algn="l" rtl="0"/>
            <a:r>
              <a:rPr lang="en-US" b="1" dirty="0" smtClean="0">
                <a:solidFill>
                  <a:srgbClr val="FF0000"/>
                </a:solidFill>
              </a:rPr>
              <a:t>Physical</a:t>
            </a:r>
          </a:p>
          <a:p>
            <a:pPr algn="l" rtl="0"/>
            <a:r>
              <a:rPr lang="en-US" dirty="0" smtClean="0">
                <a:solidFill>
                  <a:srgbClr val="00B050"/>
                </a:solidFill>
              </a:rPr>
              <a:t>Stage 1 (early, or </a:t>
            </a:r>
            <a:r>
              <a:rPr lang="en-US" dirty="0" err="1" smtClean="0">
                <a:solidFill>
                  <a:srgbClr val="00B050"/>
                </a:solidFill>
              </a:rPr>
              <a:t>hemolymphatic</a:t>
            </a:r>
            <a:r>
              <a:rPr lang="en-US" dirty="0" smtClean="0">
                <a:solidFill>
                  <a:srgbClr val="00B050"/>
                </a:solidFill>
              </a:rPr>
              <a:t>, stage) </a:t>
            </a:r>
          </a:p>
          <a:p>
            <a:pPr algn="l" rtl="0"/>
            <a:r>
              <a:rPr lang="en-US" dirty="0" err="1" smtClean="0"/>
              <a:t>Indurated</a:t>
            </a:r>
            <a:r>
              <a:rPr lang="en-US" dirty="0" smtClean="0"/>
              <a:t> chancre at bite site</a:t>
            </a:r>
          </a:p>
          <a:p>
            <a:pPr algn="l" rtl="0"/>
            <a:r>
              <a:rPr lang="en-US" dirty="0" smtClean="0"/>
              <a:t>Skin lesions (</a:t>
            </a:r>
            <a:r>
              <a:rPr lang="en-US" dirty="0" err="1" smtClean="0"/>
              <a:t>trypanids</a:t>
            </a:r>
            <a:r>
              <a:rPr lang="en-US" dirty="0" smtClean="0"/>
              <a:t>) in light-skinned patients</a:t>
            </a:r>
          </a:p>
          <a:p>
            <a:pPr algn="l" rtl="0"/>
            <a:r>
              <a:rPr lang="en-US" dirty="0" err="1" smtClean="0"/>
              <a:t>Lymphadenopathy</a:t>
            </a:r>
            <a:r>
              <a:rPr lang="en-US" dirty="0" smtClean="0"/>
              <a:t>: </a:t>
            </a:r>
            <a:r>
              <a:rPr lang="en-US" dirty="0" err="1" smtClean="0"/>
              <a:t>Axillary</a:t>
            </a:r>
            <a:r>
              <a:rPr lang="en-US" dirty="0" smtClean="0"/>
              <a:t> and inguinal </a:t>
            </a:r>
            <a:r>
              <a:rPr lang="en-US" dirty="0" err="1" smtClean="0"/>
              <a:t>lymphadenopathy</a:t>
            </a:r>
            <a:r>
              <a:rPr lang="en-US" dirty="0" smtClean="0"/>
              <a:t> are more common in patients with East African </a:t>
            </a:r>
            <a:r>
              <a:rPr lang="en-US" dirty="0" err="1" smtClean="0"/>
              <a:t>trypanosomiasis</a:t>
            </a:r>
            <a:r>
              <a:rPr lang="en-US" dirty="0" smtClean="0"/>
              <a:t>. Cervical </a:t>
            </a:r>
            <a:r>
              <a:rPr lang="en-US" dirty="0" err="1" smtClean="0"/>
              <a:t>lymphadenopathy</a:t>
            </a:r>
            <a:r>
              <a:rPr lang="en-US" dirty="0" smtClean="0"/>
              <a:t> is more common in patients with West African </a:t>
            </a:r>
            <a:r>
              <a:rPr lang="en-US" dirty="0" err="1" smtClean="0"/>
              <a:t>trypanosomiasis</a:t>
            </a:r>
            <a:r>
              <a:rPr lang="en-US" dirty="0" smtClean="0"/>
              <a:t>. The classic </a:t>
            </a:r>
            <a:r>
              <a:rPr lang="en-US" dirty="0" err="1" smtClean="0"/>
              <a:t>Winterbottom</a:t>
            </a:r>
            <a:r>
              <a:rPr lang="en-US" dirty="0" smtClean="0"/>
              <a:t> sign is clearly visible (</a:t>
            </a:r>
            <a:r>
              <a:rPr lang="en-US" dirty="0" err="1" smtClean="0"/>
              <a:t>ie</a:t>
            </a:r>
            <a:r>
              <a:rPr lang="en-US" dirty="0" smtClean="0"/>
              <a:t>, enlarged, </a:t>
            </a:r>
            <a:r>
              <a:rPr lang="en-US" dirty="0" err="1" smtClean="0"/>
              <a:t>nontender</a:t>
            </a:r>
            <a:r>
              <a:rPr lang="en-US" dirty="0" smtClean="0"/>
              <a:t>, mobile posterior cervical lymph node). </a:t>
            </a:r>
          </a:p>
          <a:p>
            <a:pPr algn="l" rtl="0"/>
            <a:r>
              <a:rPr lang="en-US" dirty="0" smtClean="0"/>
              <a:t>Fevers, tachycardia, irregular rash, edema, and weight loss</a:t>
            </a:r>
          </a:p>
          <a:p>
            <a:pPr algn="l" rtl="0"/>
            <a:r>
              <a:rPr lang="en-US" dirty="0" err="1" smtClean="0"/>
              <a:t>Organomegaly</a:t>
            </a:r>
            <a:r>
              <a:rPr lang="en-US" dirty="0" smtClean="0"/>
              <a:t>, particularly </a:t>
            </a:r>
            <a:r>
              <a:rPr lang="en-US" dirty="0" err="1" smtClean="0"/>
              <a:t>splenomegaly</a:t>
            </a:r>
            <a:r>
              <a:rPr lang="en-US" dirty="0" smtClean="0"/>
              <a:t> (</a:t>
            </a:r>
            <a:r>
              <a:rPr lang="en-US" i="1" dirty="0" smtClean="0"/>
              <a:t>T </a:t>
            </a:r>
            <a:r>
              <a:rPr lang="en-US" i="1" dirty="0" err="1" smtClean="0"/>
              <a:t>brucei</a:t>
            </a:r>
            <a:r>
              <a:rPr lang="en-US" i="1" dirty="0" smtClean="0"/>
              <a:t> </a:t>
            </a:r>
            <a:r>
              <a:rPr lang="en-US" i="1" dirty="0" err="1" smtClean="0"/>
              <a:t>gambiense</a:t>
            </a:r>
            <a:r>
              <a:rPr lang="en-US" dirty="0" smtClean="0"/>
              <a:t> African </a:t>
            </a:r>
            <a:r>
              <a:rPr lang="en-US" dirty="0" err="1" smtClean="0"/>
              <a:t>trypanosomiasis</a:t>
            </a:r>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81000"/>
            <a:ext cx="8229600" cy="5928360"/>
          </a:xfrm>
        </p:spPr>
        <p:txBody>
          <a:bodyPr>
            <a:normAutofit lnSpcReduction="10000"/>
          </a:bodyPr>
          <a:lstStyle/>
          <a:p>
            <a:pPr algn="l" rtl="0"/>
            <a:r>
              <a:rPr lang="en-US" dirty="0" smtClean="0">
                <a:solidFill>
                  <a:srgbClr val="92D050"/>
                </a:solidFill>
              </a:rPr>
              <a:t>Stage 2 (late, or CNS, stage)</a:t>
            </a:r>
          </a:p>
          <a:p>
            <a:pPr algn="l" rtl="0"/>
            <a:endParaRPr lang="en-US" dirty="0" smtClean="0"/>
          </a:p>
          <a:p>
            <a:pPr algn="l" rtl="0"/>
            <a:r>
              <a:rPr lang="en-US" dirty="0" smtClean="0"/>
              <a:t> CNS symptoms: The CNS symptoms of West African </a:t>
            </a:r>
            <a:r>
              <a:rPr lang="en-US" dirty="0" err="1" smtClean="0"/>
              <a:t>trypanosomiasis</a:t>
            </a:r>
            <a:r>
              <a:rPr lang="en-US" dirty="0" smtClean="0"/>
              <a:t> have a slower onset of, </a:t>
            </a:r>
            <a:r>
              <a:rPr lang="en-US" dirty="0" err="1" smtClean="0"/>
              <a:t>ie</a:t>
            </a:r>
            <a:r>
              <a:rPr lang="en-US" dirty="0" smtClean="0"/>
              <a:t>, months to a year. Symptoms include irritability, tremors, increased muscle rigidity and tonicity, occasional ataxia, and </a:t>
            </a:r>
            <a:r>
              <a:rPr lang="en-US" dirty="0" err="1" smtClean="0"/>
              <a:t>hemiparesis</a:t>
            </a:r>
            <a:r>
              <a:rPr lang="en-US" dirty="0" smtClean="0"/>
              <a:t>, but rarely overt </a:t>
            </a:r>
            <a:r>
              <a:rPr lang="en-US" dirty="0" err="1" smtClean="0"/>
              <a:t>meningeal</a:t>
            </a:r>
            <a:r>
              <a:rPr lang="en-US" dirty="0" smtClean="0"/>
              <a:t> signs. East African </a:t>
            </a:r>
            <a:r>
              <a:rPr lang="en-US" dirty="0" err="1" smtClean="0"/>
              <a:t>trypanosomiasis</a:t>
            </a:r>
            <a:r>
              <a:rPr lang="en-US" dirty="0" smtClean="0"/>
              <a:t> usually has a faster onset, </a:t>
            </a:r>
            <a:r>
              <a:rPr lang="en-US" dirty="0" err="1" smtClean="0"/>
              <a:t>ie</a:t>
            </a:r>
            <a:r>
              <a:rPr lang="en-US" dirty="0" smtClean="0"/>
              <a:t>, weeks to a month, and does not exhibit a clear distinction between the two stages. </a:t>
            </a:r>
          </a:p>
          <a:p>
            <a:pPr algn="l" rtl="0"/>
            <a:r>
              <a:rPr lang="en-US" dirty="0" err="1" smtClean="0"/>
              <a:t>Kerandel</a:t>
            </a:r>
            <a:r>
              <a:rPr lang="en-US" dirty="0" smtClean="0"/>
              <a:t> sign, including delayed pain on compression of patient's soft tissue</a:t>
            </a:r>
          </a:p>
          <a:p>
            <a:pPr algn="l" rtl="0"/>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lstStyle/>
          <a:p>
            <a:pPr algn="l" rtl="0"/>
            <a:r>
              <a:rPr lang="en-US" dirty="0" smtClean="0"/>
              <a:t>Behavioral changes consistent with mania or psychosis, speech disorders, and seizures</a:t>
            </a:r>
          </a:p>
          <a:p>
            <a:pPr algn="l" rtl="0"/>
            <a:r>
              <a:rPr lang="en-US" dirty="0" smtClean="0"/>
              <a:t>Stupor and coma (giving rise to the name sleeping sickness)</a:t>
            </a:r>
          </a:p>
          <a:p>
            <a:pPr algn="l" rtl="0"/>
            <a:r>
              <a:rPr lang="en-US" dirty="0" smtClean="0"/>
              <a:t>Psychosis</a:t>
            </a:r>
          </a:p>
          <a:p>
            <a:pPr algn="l" rtl="0"/>
            <a:r>
              <a:rPr lang="en-US" dirty="0" smtClean="0"/>
              <a:t>Sensory disorders, tremor, and ataxia</a:t>
            </a:r>
          </a:p>
          <a:p>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2C31JS.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37ZNWI.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DPQCX2.jpg"/>
          <p:cNvPicPr>
            <a:picLocks noGrp="1" noChangeAspect="1"/>
          </p:cNvPicPr>
          <p:nvPr>
            <p:ph idx="1"/>
          </p:nvPr>
        </p:nvPicPr>
        <p:blipFill>
          <a:blip r:embed="rId2" cstate="print"/>
          <a:stretch>
            <a:fillRect/>
          </a:stretch>
        </p:blipFill>
        <p:spPr>
          <a:xfrm>
            <a:off x="0" y="0"/>
            <a:ext cx="8839200"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TKL5HI.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Laboratory Studies</a:t>
            </a:r>
            <a:br>
              <a:rPr lang="en-US" dirty="0" smtClean="0"/>
            </a:br>
            <a:endParaRPr lang="ar-SA" dirty="0"/>
          </a:p>
        </p:txBody>
      </p:sp>
      <p:sp>
        <p:nvSpPr>
          <p:cNvPr id="3" name="Content Placeholder 2"/>
          <p:cNvSpPr>
            <a:spLocks noGrp="1"/>
          </p:cNvSpPr>
          <p:nvPr>
            <p:ph idx="1"/>
          </p:nvPr>
        </p:nvSpPr>
        <p:spPr/>
        <p:txBody>
          <a:bodyPr>
            <a:normAutofit fontScale="77500" lnSpcReduction="20000"/>
          </a:bodyPr>
          <a:lstStyle/>
          <a:p>
            <a:pPr algn="l" rtl="0"/>
            <a:r>
              <a:rPr lang="en-US" dirty="0" smtClean="0">
                <a:solidFill>
                  <a:srgbClr val="FF0000"/>
                </a:solidFill>
              </a:rPr>
              <a:t>General</a:t>
            </a:r>
          </a:p>
          <a:p>
            <a:pPr algn="l" rtl="0"/>
            <a:r>
              <a:rPr lang="en-US" dirty="0" smtClean="0"/>
              <a:t> In African </a:t>
            </a:r>
            <a:r>
              <a:rPr lang="en-US" dirty="0" err="1" smtClean="0"/>
              <a:t>trypanosomiasis</a:t>
            </a:r>
            <a:r>
              <a:rPr lang="en-US" dirty="0" smtClean="0"/>
              <a:t> (sleeping sickness), the most significant laboratory abnormalities include anemia, </a:t>
            </a:r>
            <a:r>
              <a:rPr lang="en-US" dirty="0" err="1" smtClean="0"/>
              <a:t>hypergammaglobulinemia</a:t>
            </a:r>
            <a:r>
              <a:rPr lang="en-US" dirty="0" smtClean="0"/>
              <a:t>, low complement levels, elevated erythrocyte sedimentation rate (ESR), thrombocytopenia, and </a:t>
            </a:r>
            <a:r>
              <a:rPr lang="en-US" dirty="0" err="1" smtClean="0"/>
              <a:t>hypoalbuminemia</a:t>
            </a:r>
            <a:r>
              <a:rPr lang="en-US" dirty="0" smtClean="0"/>
              <a:t>, but not </a:t>
            </a:r>
            <a:r>
              <a:rPr lang="en-US" dirty="0" err="1" smtClean="0"/>
              <a:t>eosinophilia</a:t>
            </a:r>
            <a:r>
              <a:rPr lang="en-US" dirty="0" smtClean="0"/>
              <a:t> or abnormal liver function. </a:t>
            </a:r>
          </a:p>
          <a:p>
            <a:pPr algn="l" rtl="0"/>
            <a:r>
              <a:rPr lang="en-US" dirty="0" smtClean="0"/>
              <a:t>In West African </a:t>
            </a:r>
            <a:r>
              <a:rPr lang="en-US" dirty="0" err="1" smtClean="0"/>
              <a:t>trypanosomiasis</a:t>
            </a:r>
            <a:r>
              <a:rPr lang="en-US" dirty="0" smtClean="0"/>
              <a:t>, the total immunoglobulin M (</a:t>
            </a:r>
            <a:r>
              <a:rPr lang="en-US" dirty="0" err="1" smtClean="0"/>
              <a:t>IgM</a:t>
            </a:r>
            <a:r>
              <a:rPr lang="en-US" dirty="0" smtClean="0"/>
              <a:t>) level is notably higher in blood and CSF (along with high CSF protein). </a:t>
            </a:r>
          </a:p>
          <a:p>
            <a:pPr algn="l" rtl="0"/>
            <a:r>
              <a:rPr lang="en-US" dirty="0" smtClean="0"/>
              <a:t>A definitive diagnosis of infection requires actual detection of trypanosomes in blood, lymph nodes, CSF, skin chancre aspirates, or bone marrow. However, symptomatic improvement after empiric treatment is the usual confirmatory test in areas where diagnostic studies are not readily available. </a:t>
            </a:r>
          </a:p>
          <a:p>
            <a:pPr algn="l" rtl="0"/>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lstStyle/>
          <a:p>
            <a:pPr algn="l" rtl="0"/>
            <a:r>
              <a:rPr lang="en-US" dirty="0" smtClean="0"/>
              <a:t>Lymph node aspiration at a high dry magnification (X400) is commonly used as a rapid test for trypanosomes. It requires immediate search for parasites because they are mobile for only 15-20 minutes. This test has more utility in </a:t>
            </a:r>
            <a:r>
              <a:rPr lang="en-US" i="1" dirty="0" smtClean="0"/>
              <a:t>T </a:t>
            </a:r>
            <a:r>
              <a:rPr lang="en-US" i="1" dirty="0" err="1" smtClean="0"/>
              <a:t>brucei</a:t>
            </a:r>
            <a:r>
              <a:rPr lang="en-US" i="1" dirty="0" smtClean="0"/>
              <a:t> </a:t>
            </a:r>
            <a:r>
              <a:rPr lang="en-US" i="1" dirty="0" err="1" smtClean="0"/>
              <a:t>gambiense</a:t>
            </a:r>
            <a:r>
              <a:rPr lang="en-US" dirty="0" smtClean="0"/>
              <a:t> </a:t>
            </a:r>
            <a:r>
              <a:rPr lang="en-US" dirty="0" err="1" smtClean="0"/>
              <a:t>trypanosomiasis</a:t>
            </a:r>
            <a:r>
              <a:rPr lang="en-US" dirty="0" smtClean="0"/>
              <a:t>. </a:t>
            </a:r>
          </a:p>
          <a:p>
            <a:pPr algn="l" rtl="0"/>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57200" y="381000"/>
            <a:ext cx="8229600" cy="5928360"/>
          </a:xfrm>
        </p:spPr>
        <p:txBody>
          <a:bodyPr>
            <a:normAutofit fontScale="85000" lnSpcReduction="10000"/>
          </a:bodyPr>
          <a:lstStyle/>
          <a:p>
            <a:pPr algn="l" rtl="0">
              <a:buNone/>
            </a:pPr>
            <a:r>
              <a:rPr lang="en-US" dirty="0" smtClean="0">
                <a:solidFill>
                  <a:srgbClr val="FF0000"/>
                </a:solidFill>
              </a:rPr>
              <a:t>Blood smear </a:t>
            </a:r>
          </a:p>
          <a:p>
            <a:pPr algn="l" rtl="0"/>
            <a:r>
              <a:rPr lang="en-US" dirty="0" smtClean="0"/>
              <a:t>A wet smear of unstained blood or </a:t>
            </a:r>
            <a:r>
              <a:rPr lang="en-US" dirty="0" err="1" smtClean="0"/>
              <a:t>Giemsa</a:t>
            </a:r>
            <a:r>
              <a:rPr lang="en-US" dirty="0" smtClean="0"/>
              <a:t>-stained thick smear (more sensitive) is used to evaluate for mobile trypanosomes, again for 15-20 minutes. Wright and </a:t>
            </a:r>
            <a:r>
              <a:rPr lang="en-US" dirty="0" err="1" smtClean="0"/>
              <a:t>Leishman</a:t>
            </a:r>
            <a:r>
              <a:rPr lang="en-US" dirty="0" smtClean="0"/>
              <a:t> stains are inadequate. This technique is most sensitive in early stages of disease, when the number of circulating parasites is highest (≥5000/</a:t>
            </a:r>
            <a:r>
              <a:rPr lang="en-US" dirty="0" err="1" smtClean="0"/>
              <a:t>mL</a:t>
            </a:r>
            <a:r>
              <a:rPr lang="en-US" dirty="0" smtClean="0"/>
              <a:t>), particularly in </a:t>
            </a:r>
            <a:r>
              <a:rPr lang="en-US" i="1" dirty="0" smtClean="0"/>
              <a:t>T </a:t>
            </a:r>
            <a:r>
              <a:rPr lang="en-US" i="1" dirty="0" err="1" smtClean="0"/>
              <a:t>brucei</a:t>
            </a:r>
            <a:r>
              <a:rPr lang="en-US" i="1" dirty="0" smtClean="0"/>
              <a:t> </a:t>
            </a:r>
            <a:r>
              <a:rPr lang="en-US" i="1" dirty="0" err="1" smtClean="0"/>
              <a:t>rhodesiense</a:t>
            </a:r>
            <a:r>
              <a:rPr lang="en-US" dirty="0" smtClean="0"/>
              <a:t> </a:t>
            </a:r>
            <a:r>
              <a:rPr lang="en-US" dirty="0" err="1" smtClean="0"/>
              <a:t>trypanosomiasis</a:t>
            </a:r>
            <a:r>
              <a:rPr lang="en-US" dirty="0" smtClean="0"/>
              <a:t>. </a:t>
            </a:r>
          </a:p>
          <a:p>
            <a:pPr algn="l" rtl="0"/>
            <a:r>
              <a:rPr lang="en-US" dirty="0" smtClean="0"/>
              <a:t>Better assays are now available, including the </a:t>
            </a:r>
            <a:r>
              <a:rPr lang="en-US" dirty="0" err="1" smtClean="0"/>
              <a:t>hematocrit</a:t>
            </a:r>
            <a:r>
              <a:rPr lang="en-US" dirty="0" smtClean="0"/>
              <a:t> centrifugation technique for </a:t>
            </a:r>
            <a:r>
              <a:rPr lang="en-US" dirty="0" err="1" smtClean="0"/>
              <a:t>buffy</a:t>
            </a:r>
            <a:r>
              <a:rPr lang="en-US" dirty="0" smtClean="0"/>
              <a:t> coat examination and the miniature anion-exchange centrifugation technique (</a:t>
            </a:r>
            <a:r>
              <a:rPr lang="en-US" dirty="0" err="1" smtClean="0"/>
              <a:t>mAECT</a:t>
            </a:r>
            <a:r>
              <a:rPr lang="en-US" dirty="0" smtClean="0"/>
              <a:t>), which filters out the red cells but not the trypanosomes. This test can be used to detect </a:t>
            </a:r>
            <a:r>
              <a:rPr lang="en-US" dirty="0" err="1" smtClean="0"/>
              <a:t>parasitemia</a:t>
            </a:r>
            <a:r>
              <a:rPr lang="en-US" dirty="0" smtClean="0"/>
              <a:t> levels as low as 5 parasites/</a:t>
            </a:r>
            <a:r>
              <a:rPr lang="en-US" dirty="0" err="1" smtClean="0"/>
              <a:t>mL</a:t>
            </a:r>
            <a:r>
              <a:rPr lang="en-US" dirty="0" smtClean="0"/>
              <a:t>; the test can be repeated on subsequent days to increase the yield when results are negative. </a:t>
            </a:r>
          </a:p>
          <a:p>
            <a:pPr algn="l" rtl="0"/>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pPr lvl="1" algn="l"/>
            <a:r>
              <a:rPr lang="en-US" dirty="0" smtClean="0"/>
              <a:t>Human African </a:t>
            </a:r>
            <a:r>
              <a:rPr lang="en-US" dirty="0" err="1" smtClean="0"/>
              <a:t>trypanosomiasis</a:t>
            </a:r>
            <a:r>
              <a:rPr lang="en-US" dirty="0" smtClean="0"/>
              <a:t> (HAT), also called sleeping sickness, is an illness endemic to sub-Saharan Africa. It is caused by the flagellate protozoan </a:t>
            </a:r>
            <a:r>
              <a:rPr lang="en-US" i="1" dirty="0" err="1" smtClean="0"/>
              <a:t>Trypanosoma</a:t>
            </a:r>
            <a:r>
              <a:rPr lang="en-US" i="1" dirty="0" smtClean="0"/>
              <a:t> </a:t>
            </a:r>
            <a:r>
              <a:rPr lang="en-US" i="1" dirty="0" err="1" smtClean="0"/>
              <a:t>brucei</a:t>
            </a:r>
            <a:r>
              <a:rPr lang="en-US" dirty="0" smtClean="0"/>
              <a:t>, which exists in 2 morphologically identical subspecies: </a:t>
            </a:r>
            <a:r>
              <a:rPr lang="en-US" i="1" dirty="0" err="1" smtClean="0"/>
              <a:t>Trypanosoma</a:t>
            </a:r>
            <a:r>
              <a:rPr lang="en-US" i="1" dirty="0" smtClean="0"/>
              <a:t> </a:t>
            </a:r>
            <a:r>
              <a:rPr lang="en-US" i="1" dirty="0" err="1" smtClean="0"/>
              <a:t>brucei</a:t>
            </a:r>
            <a:r>
              <a:rPr lang="en-US" i="1" dirty="0" smtClean="0"/>
              <a:t> </a:t>
            </a:r>
            <a:r>
              <a:rPr lang="en-US" i="1" dirty="0" err="1" smtClean="0"/>
              <a:t>rhodesiense</a:t>
            </a:r>
            <a:r>
              <a:rPr lang="en-US" dirty="0" smtClean="0"/>
              <a:t> (East African or Rhodesian African </a:t>
            </a:r>
            <a:r>
              <a:rPr lang="en-US" dirty="0" err="1" smtClean="0"/>
              <a:t>trypanosomiasis</a:t>
            </a:r>
            <a:r>
              <a:rPr lang="en-US" dirty="0" smtClean="0"/>
              <a:t>) and </a:t>
            </a:r>
            <a:r>
              <a:rPr lang="en-US" i="1" dirty="0" err="1" smtClean="0"/>
              <a:t>Trypanosoma</a:t>
            </a:r>
            <a:r>
              <a:rPr lang="en-US" i="1" dirty="0" smtClean="0"/>
              <a:t> </a:t>
            </a:r>
            <a:r>
              <a:rPr lang="en-US" i="1" dirty="0" err="1" smtClean="0"/>
              <a:t>brucei</a:t>
            </a:r>
            <a:r>
              <a:rPr lang="en-US" i="1" dirty="0" smtClean="0"/>
              <a:t> </a:t>
            </a:r>
            <a:r>
              <a:rPr lang="en-US" i="1" dirty="0" err="1" smtClean="0"/>
              <a:t>gambiense</a:t>
            </a:r>
            <a:r>
              <a:rPr lang="en-US" dirty="0" smtClean="0"/>
              <a:t> (West African or Gambian African </a:t>
            </a:r>
            <a:r>
              <a:rPr lang="en-US" dirty="0" err="1" smtClean="0"/>
              <a:t>trypanosomiasis</a:t>
            </a:r>
            <a:r>
              <a:rPr lang="en-US" dirty="0" smtClean="0"/>
              <a:t>). Both of these parasites are transmitted to human hosts by bites of infected tsetse flies (</a:t>
            </a:r>
            <a:r>
              <a:rPr lang="en-US" i="1" dirty="0" err="1" smtClean="0"/>
              <a:t>Glossina</a:t>
            </a:r>
            <a:r>
              <a:rPr lang="en-US" i="1" dirty="0" smtClean="0"/>
              <a:t> </a:t>
            </a:r>
            <a:r>
              <a:rPr lang="en-US" i="1" dirty="0" err="1" smtClean="0"/>
              <a:t>palpalis</a:t>
            </a:r>
            <a:r>
              <a:rPr lang="en-US" dirty="0" smtClean="0"/>
              <a:t> transmits </a:t>
            </a:r>
            <a:r>
              <a:rPr lang="en-US" i="1" dirty="0" smtClean="0"/>
              <a:t>T </a:t>
            </a:r>
            <a:r>
              <a:rPr lang="en-US" i="1" dirty="0" err="1" smtClean="0"/>
              <a:t>brucei</a:t>
            </a:r>
            <a:r>
              <a:rPr lang="en-US" i="1" dirty="0" smtClean="0"/>
              <a:t> </a:t>
            </a:r>
            <a:r>
              <a:rPr lang="en-US" i="1" dirty="0" err="1" smtClean="0"/>
              <a:t>gambiense</a:t>
            </a:r>
            <a:r>
              <a:rPr lang="en-US" dirty="0" smtClean="0"/>
              <a:t> and </a:t>
            </a:r>
            <a:r>
              <a:rPr lang="en-US" i="1" dirty="0" err="1" smtClean="0"/>
              <a:t>Glossina</a:t>
            </a:r>
            <a:r>
              <a:rPr lang="en-US" i="1" dirty="0" smtClean="0"/>
              <a:t> </a:t>
            </a:r>
            <a:r>
              <a:rPr lang="en-US" i="1" dirty="0" err="1" smtClean="0"/>
              <a:t>morsitans</a:t>
            </a:r>
            <a:r>
              <a:rPr lang="en-US" dirty="0" smtClean="0"/>
              <a:t> transmits </a:t>
            </a:r>
            <a:r>
              <a:rPr lang="en-US" i="1" dirty="0" smtClean="0"/>
              <a:t>T </a:t>
            </a:r>
            <a:r>
              <a:rPr lang="en-US" i="1" dirty="0" err="1" smtClean="0"/>
              <a:t>brucei</a:t>
            </a:r>
            <a:r>
              <a:rPr lang="en-US" i="1" dirty="0" smtClean="0"/>
              <a:t> </a:t>
            </a:r>
            <a:r>
              <a:rPr lang="en-US" i="1" dirty="0" err="1" smtClean="0"/>
              <a:t>rhodesiense</a:t>
            </a:r>
            <a:r>
              <a:rPr lang="en-US" dirty="0" smtClean="0"/>
              <a:t>), which are found only in Africa.</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TR3KIX.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normAutofit fontScale="92500"/>
          </a:bodyPr>
          <a:lstStyle/>
          <a:p>
            <a:pPr algn="l" rtl="0"/>
            <a:r>
              <a:rPr lang="en-US" dirty="0" smtClean="0"/>
              <a:t>Chancre aspirate can be used as a wet preparation, especially in East African </a:t>
            </a:r>
            <a:r>
              <a:rPr lang="en-US" dirty="0" err="1" smtClean="0"/>
              <a:t>trypanosomiasis</a:t>
            </a:r>
            <a:r>
              <a:rPr lang="en-US" dirty="0" smtClean="0"/>
              <a:t>, but a blood smear is more sensitive.</a:t>
            </a:r>
          </a:p>
          <a:p>
            <a:pPr algn="l" rtl="0"/>
            <a:r>
              <a:rPr lang="en-US" dirty="0" smtClean="0"/>
              <a:t>Bone marrow aspiration results may be positive in some patients.</a:t>
            </a:r>
          </a:p>
          <a:p>
            <a:pPr algn="l" rtl="0">
              <a:buNone/>
            </a:pPr>
            <a:r>
              <a:rPr lang="en-US" dirty="0" smtClean="0">
                <a:solidFill>
                  <a:srgbClr val="FF0000"/>
                </a:solidFill>
              </a:rPr>
              <a:t>CSF assay</a:t>
            </a:r>
          </a:p>
          <a:p>
            <a:pPr algn="l" rtl="0"/>
            <a:r>
              <a:rPr lang="en-US" dirty="0" smtClean="0"/>
              <a:t> Lumbar puncture should be performed whenever </a:t>
            </a:r>
            <a:r>
              <a:rPr lang="en-US" dirty="0" err="1" smtClean="0"/>
              <a:t>trypanosomiasis</a:t>
            </a:r>
            <a:r>
              <a:rPr lang="en-US" dirty="0" smtClean="0"/>
              <a:t> is suspected. CSF examination helps to diagnose and stage the disease. However, a negative result does not necessarily rule out the diagnosis. </a:t>
            </a:r>
          </a:p>
          <a:p>
            <a:pPr algn="l" rtl="0"/>
            <a:r>
              <a:rPr lang="en-US" dirty="0" smtClean="0"/>
              <a:t>The double centrifugation technique is the most sensitive method to detect the trypanosomes.</a:t>
            </a:r>
          </a:p>
          <a:p>
            <a:pPr algn="l" rtl="0"/>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81000"/>
            <a:ext cx="8229600" cy="5928360"/>
          </a:xfrm>
        </p:spPr>
        <p:txBody>
          <a:bodyPr/>
          <a:lstStyle/>
          <a:p>
            <a:pPr algn="l" rtl="0"/>
            <a:r>
              <a:rPr lang="en-US" dirty="0" smtClean="0"/>
              <a:t>Other CSF findings include elevated WBC count, elevated </a:t>
            </a:r>
            <a:r>
              <a:rPr lang="en-US" dirty="0" err="1" smtClean="0"/>
              <a:t>IgM</a:t>
            </a:r>
            <a:r>
              <a:rPr lang="en-US" dirty="0" smtClean="0"/>
              <a:t> levels, elevated total protein levels, and raised intracranial pressure. An uncommon characteristic finding is Mott cells, which are thought to be large </a:t>
            </a:r>
            <a:r>
              <a:rPr lang="en-US" dirty="0" err="1" smtClean="0"/>
              <a:t>eosinophilic</a:t>
            </a:r>
            <a:r>
              <a:rPr lang="en-US" dirty="0" smtClean="0"/>
              <a:t> plasma cells containing </a:t>
            </a:r>
            <a:r>
              <a:rPr lang="en-US" dirty="0" err="1" smtClean="0"/>
              <a:t>IgM</a:t>
            </a:r>
            <a:r>
              <a:rPr lang="en-US" dirty="0" smtClean="0"/>
              <a:t> that have failed to secrete their antibodies. </a:t>
            </a:r>
          </a:p>
          <a:p>
            <a:pPr algn="l" rtl="0"/>
            <a:r>
              <a:rPr lang="en-US" dirty="0" smtClean="0"/>
              <a:t>Increased </a:t>
            </a:r>
            <a:r>
              <a:rPr lang="en-US" dirty="0" err="1" smtClean="0"/>
              <a:t>intrathecal</a:t>
            </a:r>
            <a:r>
              <a:rPr lang="en-US" dirty="0" smtClean="0"/>
              <a:t> synthesis of </a:t>
            </a:r>
            <a:r>
              <a:rPr lang="en-US" dirty="0" err="1" smtClean="0"/>
              <a:t>IgM</a:t>
            </a:r>
            <a:r>
              <a:rPr lang="en-US" dirty="0" smtClean="0"/>
              <a:t> has been found to be the most sensitive indicator of CNS involvement in African </a:t>
            </a:r>
            <a:r>
              <a:rPr lang="en-US" dirty="0" err="1" smtClean="0"/>
              <a:t>trypanosomiasis</a:t>
            </a:r>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Studies</a:t>
            </a:r>
          </a:p>
        </p:txBody>
      </p:sp>
      <p:sp>
        <p:nvSpPr>
          <p:cNvPr id="3" name="Content Placeholder 2"/>
          <p:cNvSpPr>
            <a:spLocks noGrp="1"/>
          </p:cNvSpPr>
          <p:nvPr>
            <p:ph idx="1"/>
          </p:nvPr>
        </p:nvSpPr>
        <p:spPr/>
        <p:txBody>
          <a:bodyPr/>
          <a:lstStyle/>
          <a:p>
            <a:pPr algn="l" rtl="0"/>
            <a:r>
              <a:rPr lang="en-US" dirty="0" smtClean="0"/>
              <a:t>CT scanning and MRI of the head: Both head CT scanning and MRI reveal cerebral edema and white matter enhancement, respectively, in patients with late-stage African </a:t>
            </a:r>
            <a:r>
              <a:rPr lang="en-US" dirty="0" err="1" smtClean="0"/>
              <a:t>trypanosomiasis</a:t>
            </a:r>
            <a:r>
              <a:rPr lang="en-US" dirty="0" smtClean="0"/>
              <a:t>. </a:t>
            </a:r>
          </a:p>
          <a:p>
            <a:pPr algn="l" rtl="0"/>
            <a:r>
              <a:rPr lang="en-US" dirty="0" smtClean="0"/>
              <a:t>EEG in neurologic involvement usually shows slow wave oscillations (delta waves), a nonspecific finding</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Tests</a:t>
            </a:r>
            <a:endParaRPr lang="en-US" dirty="0"/>
          </a:p>
        </p:txBody>
      </p:sp>
      <p:sp>
        <p:nvSpPr>
          <p:cNvPr id="3" name="Content Placeholder 2"/>
          <p:cNvSpPr>
            <a:spLocks noGrp="1"/>
          </p:cNvSpPr>
          <p:nvPr>
            <p:ph idx="1"/>
          </p:nvPr>
        </p:nvSpPr>
        <p:spPr>
          <a:xfrm>
            <a:off x="304800" y="1371600"/>
            <a:ext cx="8229600" cy="5242560"/>
          </a:xfrm>
        </p:spPr>
        <p:txBody>
          <a:bodyPr>
            <a:normAutofit fontScale="85000" lnSpcReduction="20000"/>
          </a:bodyPr>
          <a:lstStyle/>
          <a:p>
            <a:pPr algn="l" rtl="0">
              <a:buNone/>
            </a:pPr>
            <a:r>
              <a:rPr lang="en-US" dirty="0" smtClean="0"/>
              <a:t>           Field serology-based diagnosis of African </a:t>
            </a:r>
            <a:r>
              <a:rPr lang="en-US" dirty="0" err="1" smtClean="0"/>
              <a:t>trypanosomiasis</a:t>
            </a:r>
            <a:r>
              <a:rPr lang="en-US" dirty="0" smtClean="0"/>
              <a:t> has been slow to progress over the past decades. Although many research tools are available for diagnosis, few are used clinically in endemic areas. </a:t>
            </a:r>
          </a:p>
          <a:p>
            <a:pPr algn="l" rtl="0">
              <a:buNone/>
            </a:pPr>
            <a:r>
              <a:rPr lang="en-US" dirty="0" smtClean="0">
                <a:solidFill>
                  <a:srgbClr val="FF0000"/>
                </a:solidFill>
              </a:rPr>
              <a:t>Serologic antibody detection</a:t>
            </a:r>
          </a:p>
          <a:p>
            <a:pPr algn="l" rtl="0"/>
            <a:r>
              <a:rPr lang="en-US" dirty="0" smtClean="0"/>
              <a:t> The standard serologic assay to diagnose West African </a:t>
            </a:r>
            <a:r>
              <a:rPr lang="en-US" dirty="0" err="1" smtClean="0"/>
              <a:t>trypanosomiasis</a:t>
            </a:r>
            <a:r>
              <a:rPr lang="en-US" dirty="0" smtClean="0"/>
              <a:t> is the card agglutination test for </a:t>
            </a:r>
            <a:r>
              <a:rPr lang="en-US" dirty="0" err="1" smtClean="0"/>
              <a:t>trypanosomiasis</a:t>
            </a:r>
            <a:r>
              <a:rPr lang="en-US" dirty="0" smtClean="0"/>
              <a:t> (CATT).</a:t>
            </a:r>
          </a:p>
          <a:p>
            <a:pPr algn="l" rtl="0"/>
            <a:r>
              <a:rPr lang="en-US" dirty="0" smtClean="0"/>
              <a:t>The CATT can be conducted in the field without electricity, and results are available in only 10 minutes. It is highly sensitive (96%) but less specific because of cross-reactivity with animal trypanosomes. </a:t>
            </a:r>
          </a:p>
          <a:p>
            <a:pPr algn="l" rtl="0"/>
            <a:r>
              <a:rPr lang="en-US" dirty="0" smtClean="0"/>
              <a:t>Commercial antibody tests for Eastern African </a:t>
            </a:r>
            <a:r>
              <a:rPr lang="en-US" dirty="0" err="1" smtClean="0"/>
              <a:t>trypanosomiasis</a:t>
            </a:r>
            <a:r>
              <a:rPr lang="en-US" dirty="0" smtClean="0"/>
              <a:t> are not available.</a:t>
            </a:r>
          </a:p>
          <a:p>
            <a:pPr algn="l" rtl="0"/>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0"/>
            <a:ext cx="8229600" cy="6309360"/>
          </a:xfrm>
        </p:spPr>
        <p:txBody>
          <a:bodyPr>
            <a:normAutofit fontScale="92500"/>
          </a:bodyPr>
          <a:lstStyle/>
          <a:p>
            <a:pPr algn="l" rtl="0"/>
            <a:r>
              <a:rPr lang="en-US" dirty="0" smtClean="0">
                <a:solidFill>
                  <a:srgbClr val="FF0000"/>
                </a:solidFill>
              </a:rPr>
              <a:t>Antigen</a:t>
            </a:r>
            <a:r>
              <a:rPr lang="en-US" dirty="0" smtClean="0"/>
              <a:t> detection tests based on enzyme-linked </a:t>
            </a:r>
            <a:r>
              <a:rPr lang="en-US" dirty="0" err="1" smtClean="0"/>
              <a:t>immunosorbent</a:t>
            </a:r>
            <a:r>
              <a:rPr lang="en-US" dirty="0" smtClean="0"/>
              <a:t> assay (ELISA) technology have been developed. They have shown inconsistent results and are not yet commercially available. </a:t>
            </a:r>
          </a:p>
          <a:p>
            <a:pPr algn="l" rtl="0"/>
            <a:r>
              <a:rPr lang="en-US" dirty="0" smtClean="0">
                <a:solidFill>
                  <a:srgbClr val="FF0000"/>
                </a:solidFill>
              </a:rPr>
              <a:t>Culture</a:t>
            </a:r>
            <a:r>
              <a:rPr lang="en-US" dirty="0" smtClean="0"/>
              <a:t> of CSF, blood, bone marrow aspirate, or tissue specimens can be performed in liquid media.</a:t>
            </a:r>
          </a:p>
          <a:p>
            <a:pPr algn="l" rtl="0"/>
            <a:r>
              <a:rPr lang="en-US" dirty="0" smtClean="0"/>
              <a:t>Other tests developed but not frequently used clinically include antibody detection in the CSF and </a:t>
            </a:r>
            <a:r>
              <a:rPr lang="en-US" dirty="0" err="1" smtClean="0"/>
              <a:t>intrathecal</a:t>
            </a:r>
            <a:r>
              <a:rPr lang="en-US" dirty="0" smtClean="0"/>
              <a:t> space (low sensitivity), polymerase chain reaction (PCR), and serum proteomic tests. </a:t>
            </a:r>
          </a:p>
          <a:p>
            <a:pPr algn="l" rtl="0"/>
            <a:r>
              <a:rPr lang="en-US" dirty="0" smtClean="0"/>
              <a:t>Research tools such as </a:t>
            </a:r>
            <a:r>
              <a:rPr lang="en-US" dirty="0" err="1" smtClean="0"/>
              <a:t>isoenzyme</a:t>
            </a:r>
            <a:r>
              <a:rPr lang="en-US" dirty="0" smtClean="0"/>
              <a:t> analysis and restriction fragment length polymorphism (RFLP) are used for definitive subspecies identification.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7P5REI.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&amp; Management</a:t>
            </a:r>
            <a:endParaRPr lang="ar-SA" dirty="0"/>
          </a:p>
        </p:txBody>
      </p:sp>
      <p:sp>
        <p:nvSpPr>
          <p:cNvPr id="3" name="Content Placeholder 2"/>
          <p:cNvSpPr>
            <a:spLocks noGrp="1"/>
          </p:cNvSpPr>
          <p:nvPr>
            <p:ph idx="1"/>
          </p:nvPr>
        </p:nvSpPr>
        <p:spPr/>
        <p:txBody>
          <a:bodyPr>
            <a:normAutofit lnSpcReduction="10000"/>
          </a:bodyPr>
          <a:lstStyle/>
          <a:p>
            <a:pPr algn="l" rtl="0"/>
            <a:r>
              <a:rPr lang="en-US" dirty="0" err="1" smtClean="0"/>
              <a:t>Prehospital</a:t>
            </a:r>
            <a:r>
              <a:rPr lang="en-US" dirty="0" smtClean="0"/>
              <a:t> care of African </a:t>
            </a:r>
            <a:r>
              <a:rPr lang="en-US" dirty="0" err="1" smtClean="0"/>
              <a:t>trypanosomiasis</a:t>
            </a:r>
            <a:r>
              <a:rPr lang="en-US" dirty="0" smtClean="0"/>
              <a:t> (sleeping sickness) centers on management of the acute symptoms of fever and malaise while closely monitoring the patient’s neurologic status. </a:t>
            </a:r>
          </a:p>
          <a:p>
            <a:pPr algn="l" rtl="0"/>
            <a:r>
              <a:rPr lang="en-US" dirty="0" smtClean="0"/>
              <a:t>In the emergency department, if CNS symptoms are severe, then airway management to prevent aspiration becomes important, along with an immediate blood smear, CBC count, and lumbar puncture for trypanosome detection.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7" name="Content Placeholder 6"/>
          <p:cNvGraphicFramePr>
            <a:graphicFrameLocks noGrp="1"/>
          </p:cNvGraphicFramePr>
          <p:nvPr>
            <p:ph idx="1"/>
          </p:nvPr>
        </p:nvGraphicFramePr>
        <p:xfrm>
          <a:off x="0" y="-807720"/>
          <a:ext cx="9144000" cy="8229600"/>
        </p:xfrm>
        <a:graphic>
          <a:graphicData uri="http://schemas.openxmlformats.org/drawingml/2006/table">
            <a:tbl>
              <a:tblPr rtl="1" firstRow="1" bandRow="1">
                <a:tableStyleId>{5C22544A-7EE6-4342-B048-85BDC9FD1C3A}</a:tableStyleId>
              </a:tblPr>
              <a:tblGrid>
                <a:gridCol w="3048000"/>
                <a:gridCol w="3048000"/>
                <a:gridCol w="3048000"/>
              </a:tblGrid>
              <a:tr h="2209800">
                <a:tc>
                  <a:txBody>
                    <a:bodyPr/>
                    <a:lstStyle/>
                    <a:p>
                      <a:pPr algn="l" rtl="0"/>
                      <a:r>
                        <a:rPr lang="en-US" dirty="0" smtClean="0"/>
                        <a:t/>
                      </a:r>
                      <a:br>
                        <a:rPr lang="en-US" dirty="0" smtClean="0"/>
                      </a:br>
                      <a:endParaRPr lang="en-US" dirty="0" smtClean="0"/>
                    </a:p>
                    <a:p>
                      <a:pPr algn="l" rtl="0"/>
                      <a:endParaRPr lang="en-US" b="1" dirty="0" smtClean="0"/>
                    </a:p>
                    <a:p>
                      <a:pPr algn="l" rtl="0"/>
                      <a:r>
                        <a:rPr lang="en-US" b="1" dirty="0" smtClean="0"/>
                        <a:t>Stage 2</a:t>
                      </a:r>
                      <a:r>
                        <a:rPr lang="en-US" dirty="0" smtClean="0"/>
                        <a:t/>
                      </a:r>
                      <a:br>
                        <a:rPr lang="en-US" dirty="0" smtClean="0"/>
                      </a:br>
                      <a:endParaRPr lang="en-US" b="1" dirty="0" smtClean="0"/>
                    </a:p>
                    <a:p>
                      <a:pPr algn="l" rtl="0"/>
                      <a:r>
                        <a:rPr lang="en-US" b="1" dirty="0" smtClean="0"/>
                        <a:t>(Neurologic [CNS] Stage)</a:t>
                      </a:r>
                      <a:r>
                        <a:rPr lang="en-US" dirty="0" smtClean="0"/>
                        <a:t/>
                      </a:r>
                      <a:br>
                        <a:rPr lang="en-US" dirty="0" smtClean="0"/>
                      </a:br>
                      <a:r>
                        <a:rPr lang="en-US" dirty="0" smtClean="0"/>
                        <a:t/>
                      </a:r>
                      <a:br>
                        <a:rPr lang="en-US" dirty="0" smtClean="0"/>
                      </a:br>
                      <a:r>
                        <a:rPr lang="en-US" dirty="0" smtClean="0"/>
                        <a:t/>
                      </a:r>
                      <a:br>
                        <a:rPr lang="en-US" dirty="0" smtClean="0"/>
                      </a:br>
                      <a:endParaRPr lang="ar-SA" dirty="0"/>
                    </a:p>
                  </a:txBody>
                  <a:tcPr/>
                </a:tc>
                <a:tc>
                  <a:txBody>
                    <a:bodyPr/>
                    <a:lstStyle/>
                    <a:p>
                      <a:pPr algn="l" rtl="0"/>
                      <a:r>
                        <a:rPr lang="en-US" dirty="0" smtClean="0"/>
                        <a:t/>
                      </a:r>
                      <a:br>
                        <a:rPr lang="en-US" dirty="0" smtClean="0"/>
                      </a:br>
                      <a:endParaRPr lang="en-US" dirty="0" smtClean="0"/>
                    </a:p>
                    <a:p>
                      <a:pPr algn="l" rtl="0"/>
                      <a:endParaRPr lang="en-US" b="1" dirty="0" smtClean="0"/>
                    </a:p>
                    <a:p>
                      <a:pPr algn="l" rtl="0"/>
                      <a:r>
                        <a:rPr lang="en-US" b="1" dirty="0" smtClean="0"/>
                        <a:t>Stage 1</a:t>
                      </a:r>
                      <a:r>
                        <a:rPr lang="en-US" dirty="0" smtClean="0"/>
                        <a:t/>
                      </a:r>
                      <a:br>
                        <a:rPr lang="en-US" dirty="0" smtClean="0"/>
                      </a:br>
                      <a:r>
                        <a:rPr lang="en-US" dirty="0" smtClean="0"/>
                        <a:t/>
                      </a:r>
                      <a:br>
                        <a:rPr lang="en-US" dirty="0" smtClean="0"/>
                      </a:br>
                      <a:r>
                        <a:rPr lang="en-US" b="1" dirty="0" smtClean="0"/>
                        <a:t>(</a:t>
                      </a:r>
                      <a:r>
                        <a:rPr lang="en-US" b="1" dirty="0" err="1" smtClean="0"/>
                        <a:t>Hemolymphatic</a:t>
                      </a:r>
                      <a:r>
                        <a:rPr lang="en-US" b="1" dirty="0" smtClean="0"/>
                        <a:t> Stage)</a:t>
                      </a:r>
                      <a:r>
                        <a:rPr lang="en-US" dirty="0" smtClean="0"/>
                        <a:t/>
                      </a:r>
                      <a:br>
                        <a:rPr lang="en-US" dirty="0" smtClean="0"/>
                      </a:br>
                      <a:r>
                        <a:rPr lang="en-US" dirty="0" smtClean="0"/>
                        <a:t/>
                      </a:r>
                      <a:br>
                        <a:rPr lang="en-US" dirty="0" smtClean="0"/>
                      </a:br>
                      <a:endParaRPr lang="ar-SA" dirty="0"/>
                    </a:p>
                  </a:txBody>
                  <a:tcPr/>
                </a:tc>
                <a:tc>
                  <a:txBody>
                    <a:bodyPr/>
                    <a:lstStyle/>
                    <a:p>
                      <a:pPr algn="l" rtl="0"/>
                      <a:endParaRPr lang="en-US" b="1" dirty="0" smtClean="0"/>
                    </a:p>
                    <a:p>
                      <a:pPr algn="l" rtl="0"/>
                      <a:endParaRPr lang="en-US" b="1" dirty="0" smtClean="0"/>
                    </a:p>
                    <a:p>
                      <a:pPr algn="l" rtl="0"/>
                      <a:endParaRPr lang="en-US" b="1" dirty="0" smtClean="0"/>
                    </a:p>
                    <a:p>
                      <a:pPr algn="l" rtl="0"/>
                      <a:r>
                        <a:rPr lang="en-US" b="1" dirty="0" smtClean="0"/>
                        <a:t>Type of </a:t>
                      </a:r>
                      <a:r>
                        <a:rPr lang="en-US" b="1" dirty="0" err="1" smtClean="0"/>
                        <a:t>Trypanosomiasis</a:t>
                      </a:r>
                      <a:endParaRPr lang="ar-SA" dirty="0"/>
                    </a:p>
                  </a:txBody>
                  <a:tcPr/>
                </a:tc>
              </a:tr>
              <a:tr h="287594">
                <a:tc>
                  <a:txBody>
                    <a:bodyPr/>
                    <a:lstStyle/>
                    <a:p>
                      <a:pPr algn="l" rtl="0"/>
                      <a:r>
                        <a:rPr lang="en-US" dirty="0" err="1" smtClean="0"/>
                        <a:t>Melarsoprol</a:t>
                      </a:r>
                      <a:r>
                        <a:rPr lang="en-US" dirty="0" smtClean="0"/>
                        <a:t> 2-3.6 mg/kg/d IV for 3 d; after 1 wk, 3.6 mg/kg/d for 3 d; after 10-21 d, repeat the cycle</a:t>
                      </a:r>
                      <a:endParaRPr lang="ar-SA" dirty="0"/>
                    </a:p>
                  </a:txBody>
                  <a:tcPr/>
                </a:tc>
                <a:tc>
                  <a:txBody>
                    <a:bodyPr/>
                    <a:lstStyle/>
                    <a:p>
                      <a:pPr algn="l" rtl="0"/>
                      <a:r>
                        <a:rPr lang="en-US" dirty="0" err="1" smtClean="0"/>
                        <a:t>Suramin</a:t>
                      </a:r>
                      <a:r>
                        <a:rPr lang="en-US" dirty="0" smtClean="0"/>
                        <a:t> 100-200 mg IV test dose, then 1 g(20mg/kg) IV on days 1, 3, 7, 14, 21</a:t>
                      </a:r>
                      <a:endParaRPr lang="ar-SA" dirty="0"/>
                    </a:p>
                  </a:txBody>
                  <a:tcPr/>
                </a:tc>
                <a:tc>
                  <a:txBody>
                    <a:bodyPr/>
                    <a:lstStyle/>
                    <a:p>
                      <a:pPr algn="l" rtl="0"/>
                      <a:r>
                        <a:rPr lang="en-US" dirty="0" smtClean="0"/>
                        <a:t>East African </a:t>
                      </a:r>
                      <a:r>
                        <a:rPr lang="en-US" dirty="0" err="1" smtClean="0"/>
                        <a:t>trypanosomiasis</a:t>
                      </a:r>
                      <a:r>
                        <a:rPr lang="en-US" dirty="0" smtClean="0"/>
                        <a:t> (caused by </a:t>
                      </a:r>
                      <a:r>
                        <a:rPr lang="en-US" i="1" dirty="0" smtClean="0"/>
                        <a:t>T </a:t>
                      </a:r>
                      <a:r>
                        <a:rPr lang="en-US" i="1" dirty="0" err="1" smtClean="0"/>
                        <a:t>brucei</a:t>
                      </a:r>
                      <a:r>
                        <a:rPr lang="en-US" i="1" dirty="0" smtClean="0"/>
                        <a:t> </a:t>
                      </a:r>
                      <a:r>
                        <a:rPr lang="en-US" i="1" dirty="0" err="1" smtClean="0"/>
                        <a:t>rhodesiense</a:t>
                      </a:r>
                      <a:r>
                        <a:rPr lang="en-US" dirty="0" smtClean="0"/>
                        <a:t>)</a:t>
                      </a:r>
                      <a:endParaRPr lang="ar-SA" dirty="0"/>
                    </a:p>
                  </a:txBody>
                  <a:tcPr/>
                </a:tc>
              </a:tr>
              <a:tr h="4404360">
                <a:tc>
                  <a:txBody>
                    <a:bodyPr/>
                    <a:lstStyle/>
                    <a:p>
                      <a:pPr algn="l" rtl="0"/>
                      <a:r>
                        <a:rPr lang="en-US" dirty="0" err="1" smtClean="0"/>
                        <a:t>Melarsoprol</a:t>
                      </a:r>
                      <a:r>
                        <a:rPr lang="en-US" dirty="0" smtClean="0"/>
                        <a:t> 2-3.6 mg/kg/d IV for 3 d; after 1 wk, 3.6 mg/kg/d for 3 days; after 10-21 d, repeat the cycle</a:t>
                      </a:r>
                      <a:br>
                        <a:rPr lang="en-US" dirty="0" smtClean="0"/>
                      </a:br>
                      <a:endParaRPr lang="en-US" dirty="0" smtClean="0"/>
                    </a:p>
                    <a:p>
                      <a:pPr algn="l" rtl="0"/>
                      <a:r>
                        <a:rPr lang="en-US" dirty="0" smtClean="0"/>
                        <a:t>or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Eflornithine</a:t>
                      </a:r>
                      <a:r>
                        <a:rPr lang="en-US" dirty="0" smtClean="0"/>
                        <a:t> 400 mg/kg/d IV in 4 divided doses for 14 d</a:t>
                      </a:r>
                      <a:br>
                        <a:rPr lang="en-US" dirty="0" smtClean="0"/>
                      </a:br>
                      <a:r>
                        <a:rPr lang="en-US" dirty="0" smtClean="0"/>
                        <a:t/>
                      </a:r>
                      <a:br>
                        <a:rPr lang="en-US" dirty="0" smtClean="0"/>
                      </a:br>
                      <a:r>
                        <a:rPr lang="en-US" dirty="0" smtClean="0"/>
                        <a:t/>
                      </a:r>
                      <a:br>
                        <a:rPr lang="en-US" dirty="0" smtClean="0"/>
                      </a:br>
                      <a:endParaRPr lang="ar-SA" dirty="0"/>
                    </a:p>
                  </a:txBody>
                  <a:tcPr/>
                </a:tc>
                <a:tc>
                  <a:txBody>
                    <a:bodyPr/>
                    <a:lstStyle/>
                    <a:p>
                      <a:pPr algn="l" rtl="0"/>
                      <a:r>
                        <a:rPr lang="en-US" dirty="0" err="1" smtClean="0"/>
                        <a:t>Pentamidine</a:t>
                      </a:r>
                      <a:r>
                        <a:rPr lang="en-US" dirty="0" smtClean="0"/>
                        <a:t> </a:t>
                      </a:r>
                      <a:r>
                        <a:rPr lang="en-US" dirty="0" err="1" smtClean="0"/>
                        <a:t>isethionate</a:t>
                      </a:r>
                      <a:r>
                        <a:rPr lang="en-US" dirty="0" smtClean="0"/>
                        <a:t> 4 mg/kg/d IM for 10 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or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Suramin</a:t>
                      </a:r>
                      <a:r>
                        <a:rPr lang="en-US" dirty="0" smtClean="0"/>
                        <a:t> 100-200 mg IV test dose, then 1 g(20mg/kg) IV on days 1, 3, 7, 14, 21</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ar-SA" dirty="0"/>
                    </a:p>
                  </a:txBody>
                  <a:tcPr/>
                </a:tc>
                <a:tc>
                  <a:txBody>
                    <a:bodyPr/>
                    <a:lstStyle/>
                    <a:p>
                      <a:pPr algn="l" rtl="0"/>
                      <a:r>
                        <a:rPr lang="en-US" dirty="0" smtClean="0"/>
                        <a:t>West African </a:t>
                      </a:r>
                      <a:r>
                        <a:rPr lang="en-US" dirty="0" err="1" smtClean="0"/>
                        <a:t>trypanosomiasis</a:t>
                      </a:r>
                      <a:r>
                        <a:rPr lang="en-US" dirty="0" smtClean="0"/>
                        <a:t> (caused by </a:t>
                      </a:r>
                      <a:r>
                        <a:rPr lang="en-US" i="1" dirty="0" smtClean="0"/>
                        <a:t>T </a:t>
                      </a:r>
                      <a:r>
                        <a:rPr lang="en-US" i="1" dirty="0" err="1" smtClean="0"/>
                        <a:t>brucei</a:t>
                      </a:r>
                      <a:r>
                        <a:rPr lang="en-US" i="1" dirty="0" smtClean="0"/>
                        <a:t> </a:t>
                      </a:r>
                      <a:r>
                        <a:rPr lang="en-US" i="1" dirty="0" err="1" smtClean="0"/>
                        <a:t>gambiense</a:t>
                      </a:r>
                      <a:r>
                        <a:rPr lang="en-US" dirty="0" smtClean="0"/>
                        <a:t>)</a:t>
                      </a:r>
                      <a:endParaRPr lang="ar-SA"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ar-SA" dirty="0"/>
          </a:p>
        </p:txBody>
      </p:sp>
      <p:sp>
        <p:nvSpPr>
          <p:cNvPr id="3" name="Content Placeholder 2"/>
          <p:cNvSpPr>
            <a:spLocks noGrp="1"/>
          </p:cNvSpPr>
          <p:nvPr>
            <p:ph idx="1"/>
          </p:nvPr>
        </p:nvSpPr>
        <p:spPr>
          <a:xfrm>
            <a:off x="457200" y="381000"/>
            <a:ext cx="8229600" cy="5928360"/>
          </a:xfrm>
        </p:spPr>
        <p:txBody>
          <a:bodyPr>
            <a:normAutofit fontScale="77500" lnSpcReduction="20000"/>
          </a:bodyPr>
          <a:lstStyle/>
          <a:p>
            <a:pPr algn="l" rtl="0"/>
            <a:r>
              <a:rPr lang="en-US" dirty="0" smtClean="0"/>
              <a:t>Combination therapy may be more effective than </a:t>
            </a:r>
            <a:r>
              <a:rPr lang="en-US" dirty="0" err="1" smtClean="0"/>
              <a:t>monotherapy</a:t>
            </a:r>
            <a:r>
              <a:rPr lang="en-US" dirty="0" smtClean="0"/>
              <a:t> for the treatment of late-stage </a:t>
            </a:r>
            <a:r>
              <a:rPr lang="en-US" i="1" dirty="0" smtClean="0"/>
              <a:t>T </a:t>
            </a:r>
            <a:r>
              <a:rPr lang="en-US" i="1" dirty="0" err="1" smtClean="0"/>
              <a:t>brucei</a:t>
            </a:r>
            <a:r>
              <a:rPr lang="en-US" i="1" dirty="0" smtClean="0"/>
              <a:t> </a:t>
            </a:r>
            <a:r>
              <a:rPr lang="en-US" i="1" dirty="0" err="1" smtClean="0"/>
              <a:t>gambiense</a:t>
            </a:r>
            <a:r>
              <a:rPr lang="en-US" dirty="0" smtClean="0"/>
              <a:t> </a:t>
            </a:r>
            <a:r>
              <a:rPr lang="en-US" dirty="0" err="1" smtClean="0"/>
              <a:t>trypanosomiasis</a:t>
            </a:r>
            <a:r>
              <a:rPr lang="en-US" dirty="0" smtClean="0"/>
              <a:t>. An open randomized trial involving 278 patients compared </a:t>
            </a:r>
            <a:r>
              <a:rPr lang="en-US" dirty="0" err="1" smtClean="0"/>
              <a:t>melarsoprol</a:t>
            </a:r>
            <a:r>
              <a:rPr lang="en-US" dirty="0" smtClean="0"/>
              <a:t> </a:t>
            </a:r>
            <a:r>
              <a:rPr lang="en-US" dirty="0" err="1" smtClean="0"/>
              <a:t>monotherapy</a:t>
            </a:r>
            <a:r>
              <a:rPr lang="en-US" dirty="0" smtClean="0"/>
              <a:t> (two different dosing regimens), </a:t>
            </a:r>
            <a:r>
              <a:rPr lang="en-US" dirty="0" err="1" smtClean="0"/>
              <a:t>nifurtimox</a:t>
            </a:r>
            <a:r>
              <a:rPr lang="en-US" dirty="0" smtClean="0"/>
              <a:t> </a:t>
            </a:r>
            <a:r>
              <a:rPr lang="en-US" dirty="0" err="1" smtClean="0"/>
              <a:t>monotherapy</a:t>
            </a:r>
            <a:r>
              <a:rPr lang="en-US" dirty="0" smtClean="0"/>
              <a:t>, and </a:t>
            </a:r>
            <a:r>
              <a:rPr lang="en-US" dirty="0" err="1" smtClean="0"/>
              <a:t>melarsoprol-nifurtimox</a:t>
            </a:r>
            <a:r>
              <a:rPr lang="en-US" dirty="0" smtClean="0"/>
              <a:t> combination therapy. The 48 relapses reported in the study were limited to patients receiving one of the 3 </a:t>
            </a:r>
            <a:r>
              <a:rPr lang="en-US" dirty="0" err="1" smtClean="0"/>
              <a:t>monotherapy</a:t>
            </a:r>
            <a:r>
              <a:rPr lang="en-US" dirty="0" smtClean="0"/>
              <a:t> regimens. The trial concluded that a consecutive 10-day low-dose </a:t>
            </a:r>
            <a:r>
              <a:rPr lang="en-US" dirty="0" err="1" smtClean="0"/>
              <a:t>melarsoprol-nifurtimox</a:t>
            </a:r>
            <a:r>
              <a:rPr lang="en-US" dirty="0" smtClean="0"/>
              <a:t> combination is more effective than the standard </a:t>
            </a:r>
            <a:r>
              <a:rPr lang="en-US" dirty="0" err="1" smtClean="0"/>
              <a:t>melarsoprol</a:t>
            </a:r>
            <a:r>
              <a:rPr lang="en-US" dirty="0" smtClean="0"/>
              <a:t> regimen.</a:t>
            </a:r>
            <a:r>
              <a:rPr lang="en-US" baseline="30000" dirty="0" smtClean="0"/>
              <a:t>[2] </a:t>
            </a:r>
            <a:endParaRPr lang="en-US" dirty="0" smtClean="0"/>
          </a:p>
          <a:p>
            <a:pPr algn="l" rtl="0"/>
            <a:r>
              <a:rPr lang="en-US" dirty="0" smtClean="0"/>
              <a:t>A trial that compared the efficacy of </a:t>
            </a:r>
            <a:r>
              <a:rPr lang="en-US" dirty="0" err="1" smtClean="0"/>
              <a:t>eflornithine</a:t>
            </a:r>
            <a:r>
              <a:rPr lang="en-US" dirty="0" smtClean="0"/>
              <a:t> </a:t>
            </a:r>
            <a:r>
              <a:rPr lang="en-US" dirty="0" err="1" smtClean="0"/>
              <a:t>monotherapy</a:t>
            </a:r>
            <a:r>
              <a:rPr lang="en-US" dirty="0" smtClean="0"/>
              <a:t> to </a:t>
            </a:r>
            <a:r>
              <a:rPr lang="en-US" dirty="0" err="1" smtClean="0"/>
              <a:t>nifurtimox-eflornithine</a:t>
            </a:r>
            <a:r>
              <a:rPr lang="en-US" dirty="0" smtClean="0"/>
              <a:t> combination therapy in patients with late-stage </a:t>
            </a:r>
            <a:r>
              <a:rPr lang="en-US" i="1" dirty="0" smtClean="0"/>
              <a:t>T </a:t>
            </a:r>
            <a:r>
              <a:rPr lang="en-US" i="1" dirty="0" err="1" smtClean="0"/>
              <a:t>brucei</a:t>
            </a:r>
            <a:r>
              <a:rPr lang="en-US" i="1" dirty="0" smtClean="0"/>
              <a:t> </a:t>
            </a:r>
            <a:r>
              <a:rPr lang="en-US" i="1" dirty="0" err="1" smtClean="0"/>
              <a:t>gambiense</a:t>
            </a:r>
            <a:r>
              <a:rPr lang="en-US" dirty="0" smtClean="0"/>
              <a:t> infection found that cure rates were similar. However, adverse effects were more common in patients who received </a:t>
            </a:r>
            <a:r>
              <a:rPr lang="en-US" dirty="0" err="1" smtClean="0"/>
              <a:t>eflornithine</a:t>
            </a:r>
            <a:r>
              <a:rPr lang="en-US" dirty="0" smtClean="0"/>
              <a:t> </a:t>
            </a:r>
            <a:r>
              <a:rPr lang="en-US" dirty="0" err="1" smtClean="0"/>
              <a:t>monotherapy</a:t>
            </a:r>
            <a:r>
              <a:rPr lang="en-US" dirty="0" smtClean="0"/>
              <a:t> (25.5% </a:t>
            </a:r>
            <a:r>
              <a:rPr lang="en-US" dirty="0" err="1" smtClean="0"/>
              <a:t>vs</a:t>
            </a:r>
            <a:r>
              <a:rPr lang="en-US" dirty="0" smtClean="0"/>
              <a:t> 9.6%). Thus, the </a:t>
            </a:r>
            <a:r>
              <a:rPr lang="en-US" dirty="0" err="1" smtClean="0"/>
              <a:t>nifurtimox-eflornithine</a:t>
            </a:r>
            <a:r>
              <a:rPr lang="en-US" dirty="0" smtClean="0"/>
              <a:t> combination appears to be a promising regimen for use in late-stage </a:t>
            </a:r>
            <a:r>
              <a:rPr lang="en-US" i="1" dirty="0" smtClean="0"/>
              <a:t>T </a:t>
            </a:r>
            <a:r>
              <a:rPr lang="en-US" i="1" dirty="0" err="1" smtClean="0"/>
              <a:t>brucei</a:t>
            </a:r>
            <a:r>
              <a:rPr lang="en-US" i="1" dirty="0" smtClean="0"/>
              <a:t> </a:t>
            </a:r>
            <a:r>
              <a:rPr lang="en-US" i="1" dirty="0" err="1" smtClean="0"/>
              <a:t>gambiense</a:t>
            </a:r>
            <a:r>
              <a:rPr lang="en-US" dirty="0" smtClean="0"/>
              <a:t> </a:t>
            </a:r>
            <a:r>
              <a:rPr lang="en-US" dirty="0" err="1" smtClean="0"/>
              <a:t>trypanosomiasis</a:t>
            </a:r>
            <a:r>
              <a:rPr lang="en-US" dirty="0" smtClean="0"/>
              <a:t>.</a:t>
            </a:r>
            <a:r>
              <a:rPr lang="en-US" baseline="30000" dirty="0" smtClean="0"/>
              <a:t>[3] </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a:t>
            </a:r>
            <a:br>
              <a:rPr lang="en-US" dirty="0" smtClean="0"/>
            </a:br>
            <a:endParaRPr lang="ar-SA" dirty="0"/>
          </a:p>
        </p:txBody>
      </p:sp>
      <p:sp>
        <p:nvSpPr>
          <p:cNvPr id="3" name="Content Placeholder 2"/>
          <p:cNvSpPr>
            <a:spLocks noGrp="1"/>
          </p:cNvSpPr>
          <p:nvPr>
            <p:ph idx="1"/>
          </p:nvPr>
        </p:nvSpPr>
        <p:spPr/>
        <p:txBody>
          <a:bodyPr/>
          <a:lstStyle/>
          <a:p>
            <a:pPr algn="l" rtl="0"/>
            <a:r>
              <a:rPr lang="en-US" dirty="0" smtClean="0"/>
              <a:t>A bite from an infected tsetse fly causes African </a:t>
            </a:r>
            <a:r>
              <a:rPr lang="en-US" dirty="0" err="1" smtClean="0"/>
              <a:t>trypanosomiasis</a:t>
            </a:r>
            <a:r>
              <a:rPr lang="en-US" dirty="0" smtClean="0"/>
              <a:t> .</a:t>
            </a:r>
          </a:p>
          <a:p>
            <a:pPr algn="l" rtl="0"/>
            <a:r>
              <a:rPr lang="en-US" dirty="0" smtClean="0"/>
              <a:t>Blood transfusions are a rare cause of parasitic transmission.</a:t>
            </a:r>
          </a:p>
          <a:p>
            <a:pPr algn="l" rtl="0"/>
            <a:r>
              <a:rPr lang="en-US" dirty="0" smtClean="0"/>
              <a:t>In rare cases, accidental transmission in the laboratory has been implicated.</a:t>
            </a:r>
          </a:p>
          <a:p>
            <a:pPr algn="l" rtl="0"/>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97I9VQ.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E3KVBF.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Suramin</a:t>
            </a:r>
            <a:r>
              <a:rPr lang="en-US" dirty="0" smtClean="0"/>
              <a:t> (</a:t>
            </a:r>
            <a:r>
              <a:rPr lang="en-US" dirty="0" err="1" smtClean="0"/>
              <a:t>Metaret</a:t>
            </a:r>
            <a:r>
              <a:rPr lang="en-US" dirty="0" smtClean="0"/>
              <a:t>)</a:t>
            </a:r>
            <a:br>
              <a:rPr lang="en-US" dirty="0" smtClean="0"/>
            </a:br>
            <a:endParaRPr lang="ar-SA" dirty="0"/>
          </a:p>
        </p:txBody>
      </p:sp>
      <p:sp>
        <p:nvSpPr>
          <p:cNvPr id="3" name="Content Placeholder 2"/>
          <p:cNvSpPr>
            <a:spLocks noGrp="1"/>
          </p:cNvSpPr>
          <p:nvPr>
            <p:ph idx="1"/>
          </p:nvPr>
        </p:nvSpPr>
        <p:spPr/>
        <p:txBody>
          <a:bodyPr>
            <a:normAutofit lnSpcReduction="10000"/>
          </a:bodyPr>
          <a:lstStyle/>
          <a:p>
            <a:pPr algn="l" rtl="0"/>
            <a:r>
              <a:rPr lang="en-US" dirty="0" err="1" smtClean="0"/>
              <a:t>Antiparasitic</a:t>
            </a:r>
            <a:r>
              <a:rPr lang="en-US" dirty="0" smtClean="0"/>
              <a:t> agent used IV in early-stage African </a:t>
            </a:r>
            <a:r>
              <a:rPr lang="en-US" dirty="0" err="1" smtClean="0"/>
              <a:t>trypanosomiasis</a:t>
            </a:r>
            <a:r>
              <a:rPr lang="en-US" dirty="0" smtClean="0"/>
              <a:t> and </a:t>
            </a:r>
            <a:r>
              <a:rPr lang="en-US" dirty="0" err="1" smtClean="0"/>
              <a:t>onchocerciasis</a:t>
            </a:r>
            <a:r>
              <a:rPr lang="en-US" dirty="0" smtClean="0"/>
              <a:t>. </a:t>
            </a:r>
            <a:r>
              <a:rPr lang="en-US" dirty="0" err="1" smtClean="0"/>
              <a:t>Suramin</a:t>
            </a:r>
            <a:r>
              <a:rPr lang="en-US" dirty="0" smtClean="0"/>
              <a:t> is a </a:t>
            </a:r>
            <a:r>
              <a:rPr lang="en-US" dirty="0" err="1" smtClean="0"/>
              <a:t>polysulfonated</a:t>
            </a:r>
            <a:r>
              <a:rPr lang="en-US" dirty="0" smtClean="0"/>
              <a:t> </a:t>
            </a:r>
            <a:r>
              <a:rPr lang="en-US" dirty="0" err="1" smtClean="0"/>
              <a:t>naphthylamine</a:t>
            </a:r>
            <a:r>
              <a:rPr lang="en-US" dirty="0" smtClean="0"/>
              <a:t> derivative of urea. </a:t>
            </a:r>
            <a:r>
              <a:rPr lang="en-US" dirty="0" err="1" smtClean="0"/>
              <a:t>Suramin</a:t>
            </a:r>
            <a:r>
              <a:rPr lang="en-US" dirty="0" smtClean="0"/>
              <a:t> is </a:t>
            </a:r>
            <a:r>
              <a:rPr lang="en-US" dirty="0" err="1" smtClean="0"/>
              <a:t>trypanocidal</a:t>
            </a:r>
            <a:r>
              <a:rPr lang="en-US" dirty="0" smtClean="0"/>
              <a:t> and works by inhibiting parasitic enzymes and growth factors. Highly bound to serum proteins and, thus, crosses the blood-brain barrier poorly. Serum levels are approximately 100 mcg/</a:t>
            </a:r>
            <a:r>
              <a:rPr lang="en-US" dirty="0" err="1" smtClean="0"/>
              <a:t>mL.</a:t>
            </a:r>
            <a:r>
              <a:rPr lang="en-US" dirty="0" smtClean="0"/>
              <a:t> </a:t>
            </a:r>
            <a:r>
              <a:rPr lang="en-US" dirty="0" err="1" smtClean="0"/>
              <a:t>Suramin</a:t>
            </a:r>
            <a:r>
              <a:rPr lang="en-US" dirty="0" smtClean="0"/>
              <a:t> is more effective and less toxic than </a:t>
            </a:r>
            <a:r>
              <a:rPr lang="en-US" dirty="0" err="1" smtClean="0"/>
              <a:t>pentamidine</a:t>
            </a:r>
            <a:r>
              <a:rPr lang="en-US" dirty="0" smtClean="0"/>
              <a:t>. Excreted in the urine at a slow rate. </a:t>
            </a:r>
          </a:p>
          <a:p>
            <a:pPr algn="l" rtl="0"/>
            <a:endParaRPr lang="ar-S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ar-SA" dirty="0"/>
          </a:p>
        </p:txBody>
      </p:sp>
      <p:sp>
        <p:nvSpPr>
          <p:cNvPr id="3" name="Content Placeholder 2"/>
          <p:cNvSpPr>
            <a:spLocks noGrp="1"/>
          </p:cNvSpPr>
          <p:nvPr>
            <p:ph idx="1"/>
          </p:nvPr>
        </p:nvSpPr>
        <p:spPr>
          <a:xfrm>
            <a:off x="457200" y="457200"/>
            <a:ext cx="8229600" cy="5852160"/>
          </a:xfrm>
        </p:spPr>
        <p:txBody>
          <a:bodyPr/>
          <a:lstStyle/>
          <a:p>
            <a:pPr algn="l" rtl="0">
              <a:buNone/>
            </a:pPr>
            <a:r>
              <a:rPr lang="en-US" b="1" dirty="0" smtClean="0">
                <a:solidFill>
                  <a:srgbClr val="FF0000"/>
                </a:solidFill>
              </a:rPr>
              <a:t>Adverse Effects</a:t>
            </a:r>
          </a:p>
          <a:p>
            <a:pPr algn="l" rtl="0"/>
            <a:r>
              <a:rPr lang="en-US" dirty="0" smtClean="0"/>
              <a:t>Vomiting</a:t>
            </a:r>
          </a:p>
          <a:p>
            <a:pPr algn="l" rtl="0"/>
            <a:r>
              <a:rPr lang="en-US" dirty="0" err="1" smtClean="0"/>
              <a:t>Urticaria</a:t>
            </a:r>
            <a:endParaRPr lang="en-US" dirty="0" smtClean="0"/>
          </a:p>
          <a:p>
            <a:pPr algn="l" rtl="0"/>
            <a:r>
              <a:rPr lang="en-US" dirty="0" err="1" smtClean="0"/>
              <a:t>Paresthesia</a:t>
            </a:r>
            <a:endParaRPr lang="en-US" dirty="0" smtClean="0"/>
          </a:p>
          <a:p>
            <a:pPr algn="l" rtl="0"/>
            <a:r>
              <a:rPr lang="en-US" dirty="0" smtClean="0"/>
              <a:t>Peripheral neuropathy</a:t>
            </a:r>
          </a:p>
          <a:p>
            <a:pPr algn="l" rtl="0"/>
            <a:r>
              <a:rPr lang="en-US" dirty="0" smtClean="0"/>
              <a:t>Kidney damage</a:t>
            </a:r>
          </a:p>
          <a:p>
            <a:pPr algn="l" rtl="0"/>
            <a:r>
              <a:rPr lang="en-US" dirty="0" smtClean="0"/>
              <a:t>Blood </a:t>
            </a:r>
            <a:r>
              <a:rPr lang="en-US" dirty="0" err="1" smtClean="0"/>
              <a:t>dyscrasias</a:t>
            </a:r>
            <a:endParaRPr lang="en-US" dirty="0" smtClean="0"/>
          </a:p>
          <a:p>
            <a:pPr algn="l" rtl="0"/>
            <a:r>
              <a:rPr lang="en-US" dirty="0" smtClean="0"/>
              <a:t>Shock</a:t>
            </a:r>
          </a:p>
          <a:p>
            <a:pPr algn="l" rtl="0"/>
            <a:r>
              <a:rPr lang="en-US" dirty="0" smtClean="0"/>
              <a:t>Optic atrophy</a:t>
            </a:r>
          </a:p>
          <a:p>
            <a:pPr algn="l" rtl="0"/>
            <a:endParaRPr lang="ar-S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Melarsoprol</a:t>
            </a:r>
            <a:r>
              <a:rPr lang="en-US" dirty="0" smtClean="0"/>
              <a:t> (</a:t>
            </a:r>
            <a:r>
              <a:rPr lang="en-US" dirty="0" err="1" smtClean="0"/>
              <a:t>Melarsen</a:t>
            </a:r>
            <a:r>
              <a:rPr lang="en-US" dirty="0" smtClean="0"/>
              <a:t> Oxide-BAL, Mel B, RP 3854)</a:t>
            </a:r>
            <a:br>
              <a:rPr lang="en-US" dirty="0" smtClean="0"/>
            </a:br>
            <a:endParaRPr lang="ar-SA" dirty="0"/>
          </a:p>
        </p:txBody>
      </p:sp>
      <p:sp>
        <p:nvSpPr>
          <p:cNvPr id="3" name="Content Placeholder 2"/>
          <p:cNvSpPr>
            <a:spLocks noGrp="1"/>
          </p:cNvSpPr>
          <p:nvPr>
            <p:ph idx="1"/>
          </p:nvPr>
        </p:nvSpPr>
        <p:spPr/>
        <p:txBody>
          <a:bodyPr>
            <a:normAutofit lnSpcReduction="10000"/>
          </a:bodyPr>
          <a:lstStyle/>
          <a:p>
            <a:pPr algn="l" rtl="0"/>
            <a:r>
              <a:rPr lang="en-US" dirty="0" smtClean="0"/>
              <a:t>Trivalent arsenical used in the late or CNS stage of African </a:t>
            </a:r>
            <a:r>
              <a:rPr lang="en-US" dirty="0" err="1" smtClean="0"/>
              <a:t>trypanosomiasis</a:t>
            </a:r>
            <a:r>
              <a:rPr lang="en-US" dirty="0" smtClean="0"/>
              <a:t>. </a:t>
            </a:r>
            <a:r>
              <a:rPr lang="en-US" dirty="0" err="1" smtClean="0"/>
              <a:t>Trypanocidal</a:t>
            </a:r>
            <a:r>
              <a:rPr lang="en-US" dirty="0" smtClean="0"/>
              <a:t>, inhibiting parasitic </a:t>
            </a:r>
            <a:r>
              <a:rPr lang="en-US" dirty="0" err="1" smtClean="0"/>
              <a:t>glycolysis</a:t>
            </a:r>
            <a:r>
              <a:rPr lang="en-US" dirty="0" smtClean="0"/>
              <a:t>. Water insoluble and has a half-life of 35 h. Serum levels range from 2-5 mcg/</a:t>
            </a:r>
            <a:r>
              <a:rPr lang="en-US" dirty="0" err="1" smtClean="0"/>
              <a:t>mL</a:t>
            </a:r>
            <a:r>
              <a:rPr lang="en-US" dirty="0" smtClean="0"/>
              <a:t>, but CSF levels are 50-fold lower. The drug is primarily excreted by the kidneys. Clinical improvement is usually observed within 4 d after starting the drug. Therapy is as high as 90-95% successful in clearing the </a:t>
            </a:r>
            <a:r>
              <a:rPr lang="en-US" dirty="0" err="1" smtClean="0"/>
              <a:t>parasitemia</a:t>
            </a:r>
            <a:r>
              <a:rPr lang="en-US" dirty="0" smtClean="0"/>
              <a:t>. However, it can be toxic and even fatal in 4-6% of cases.</a:t>
            </a:r>
          </a:p>
          <a:p>
            <a:endParaRPr lang="ar-S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ar-SA" dirty="0"/>
          </a:p>
        </p:txBody>
      </p:sp>
      <p:sp>
        <p:nvSpPr>
          <p:cNvPr id="3" name="Content Placeholder 2"/>
          <p:cNvSpPr>
            <a:spLocks noGrp="1"/>
          </p:cNvSpPr>
          <p:nvPr>
            <p:ph idx="1"/>
          </p:nvPr>
        </p:nvSpPr>
        <p:spPr>
          <a:xfrm>
            <a:off x="457200" y="381000"/>
            <a:ext cx="8229600" cy="5928360"/>
          </a:xfrm>
        </p:spPr>
        <p:txBody>
          <a:bodyPr/>
          <a:lstStyle/>
          <a:p>
            <a:pPr algn="l" rtl="0"/>
            <a:r>
              <a:rPr lang="en-US" dirty="0" smtClean="0"/>
              <a:t>Studies have now demonstrated the effectiveness of 10-day </a:t>
            </a:r>
            <a:r>
              <a:rPr lang="en-US" dirty="0" err="1" smtClean="0"/>
              <a:t>melarsoprol</a:t>
            </a:r>
            <a:r>
              <a:rPr lang="en-US" dirty="0" smtClean="0"/>
              <a:t> treatments for late-stage African </a:t>
            </a:r>
            <a:r>
              <a:rPr lang="en-US" dirty="0" err="1" smtClean="0"/>
              <a:t>trypanosomiasis</a:t>
            </a:r>
            <a:r>
              <a:rPr lang="en-US" dirty="0" smtClean="0"/>
              <a:t>. In addition, </a:t>
            </a:r>
            <a:r>
              <a:rPr lang="en-US" dirty="0" err="1" smtClean="0"/>
              <a:t>melarsoprol</a:t>
            </a:r>
            <a:r>
              <a:rPr lang="en-US" dirty="0" smtClean="0"/>
              <a:t> resistance has become a concern in the Congo and Uganda; up to 30% of cases do not respond to the drug. </a:t>
            </a:r>
          </a:p>
          <a:p>
            <a:endParaRPr lang="ar-S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ar-SA" dirty="0"/>
          </a:p>
        </p:txBody>
      </p:sp>
      <p:sp>
        <p:nvSpPr>
          <p:cNvPr id="3" name="Content Placeholder 2"/>
          <p:cNvSpPr>
            <a:spLocks noGrp="1"/>
          </p:cNvSpPr>
          <p:nvPr>
            <p:ph idx="1"/>
          </p:nvPr>
        </p:nvSpPr>
        <p:spPr>
          <a:xfrm>
            <a:off x="457200" y="304800"/>
            <a:ext cx="8229600" cy="6004560"/>
          </a:xfrm>
        </p:spPr>
        <p:txBody>
          <a:bodyPr/>
          <a:lstStyle/>
          <a:p>
            <a:pPr algn="l" rtl="0">
              <a:buNone/>
            </a:pPr>
            <a:r>
              <a:rPr lang="en-US" b="1" dirty="0" smtClean="0">
                <a:solidFill>
                  <a:srgbClr val="FF0000"/>
                </a:solidFill>
              </a:rPr>
              <a:t>Adverse Effects</a:t>
            </a:r>
          </a:p>
          <a:p>
            <a:pPr algn="l" rtl="0"/>
            <a:r>
              <a:rPr lang="en-US" dirty="0" smtClean="0"/>
              <a:t>Hypertension</a:t>
            </a:r>
          </a:p>
          <a:p>
            <a:pPr algn="l" rtl="0"/>
            <a:r>
              <a:rPr lang="en-US" dirty="0" smtClean="0"/>
              <a:t>Myocardial damage</a:t>
            </a:r>
          </a:p>
          <a:p>
            <a:pPr algn="l" rtl="0"/>
            <a:r>
              <a:rPr lang="en-US" dirty="0" smtClean="0"/>
              <a:t>Encephalopathy</a:t>
            </a:r>
          </a:p>
          <a:p>
            <a:pPr algn="l" rtl="0"/>
            <a:r>
              <a:rPr lang="en-US" dirty="0" smtClean="0"/>
              <a:t>Peripheral neuropathy</a:t>
            </a:r>
          </a:p>
          <a:p>
            <a:pPr algn="l" rtl="0"/>
            <a:r>
              <a:rPr lang="en-US" dirty="0" smtClean="0"/>
              <a:t>Colic</a:t>
            </a:r>
          </a:p>
          <a:p>
            <a:pPr algn="l" rtl="0"/>
            <a:r>
              <a:rPr lang="en-US" dirty="0" smtClean="0"/>
              <a:t>Vomiting</a:t>
            </a:r>
          </a:p>
          <a:p>
            <a:pPr algn="l" rtl="0"/>
            <a:r>
              <a:rPr lang="en-US" dirty="0" err="1" smtClean="0"/>
              <a:t>Albuminuria</a:t>
            </a:r>
            <a:endParaRPr lang="en-US" dirty="0" smtClean="0"/>
          </a:p>
          <a:p>
            <a:pPr algn="l" rtl="0"/>
            <a:r>
              <a:rPr lang="en-US" dirty="0" err="1" smtClean="0"/>
              <a:t>Herxheimer</a:t>
            </a:r>
            <a:r>
              <a:rPr lang="en-US" dirty="0" smtClean="0"/>
              <a:t>-type reaction</a:t>
            </a:r>
          </a:p>
          <a:p>
            <a:endParaRPr lang="ar-S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Eflornithine</a:t>
            </a:r>
            <a:r>
              <a:rPr lang="en-US" dirty="0" smtClean="0"/>
              <a:t> (</a:t>
            </a:r>
            <a:r>
              <a:rPr lang="en-US" dirty="0" err="1" smtClean="0"/>
              <a:t>Ornidyl</a:t>
            </a:r>
            <a:r>
              <a:rPr lang="en-US" dirty="0" smtClean="0"/>
              <a:t>)</a:t>
            </a:r>
            <a:br>
              <a:rPr lang="en-US" dirty="0" smtClean="0"/>
            </a:br>
            <a:endParaRPr lang="ar-SA" dirty="0"/>
          </a:p>
        </p:txBody>
      </p:sp>
      <p:sp>
        <p:nvSpPr>
          <p:cNvPr id="3" name="Content Placeholder 2"/>
          <p:cNvSpPr>
            <a:spLocks noGrp="1"/>
          </p:cNvSpPr>
          <p:nvPr>
            <p:ph idx="1"/>
          </p:nvPr>
        </p:nvSpPr>
        <p:spPr/>
        <p:txBody>
          <a:bodyPr/>
          <a:lstStyle/>
          <a:p>
            <a:pPr algn="l" rtl="0"/>
            <a:r>
              <a:rPr lang="en-US" dirty="0" smtClean="0"/>
              <a:t>Recommended for treatment of patients with West African </a:t>
            </a:r>
            <a:r>
              <a:rPr lang="en-US" dirty="0" err="1" smtClean="0"/>
              <a:t>trypanosomiasis</a:t>
            </a:r>
            <a:r>
              <a:rPr lang="en-US" dirty="0" smtClean="0"/>
              <a:t>, especially late (or CNS) disease. Selective and irreversible inhibitor of </a:t>
            </a:r>
            <a:r>
              <a:rPr lang="en-US" dirty="0" err="1" smtClean="0"/>
              <a:t>ornithine</a:t>
            </a:r>
            <a:r>
              <a:rPr lang="en-US" dirty="0" smtClean="0"/>
              <a:t> </a:t>
            </a:r>
            <a:r>
              <a:rPr lang="en-US" dirty="0" err="1" smtClean="0"/>
              <a:t>decarboxylase</a:t>
            </a:r>
            <a:r>
              <a:rPr lang="en-US" dirty="0" smtClean="0"/>
              <a:t>, which is a critical enzyme for DNA and RNA synthesis. Generally tolerated better and is less toxic than arsenic drugs. Available via World Health Organization. Initial response time is 1-2 wk. Used for patients in whom </a:t>
            </a:r>
            <a:r>
              <a:rPr lang="en-US" dirty="0" err="1" smtClean="0"/>
              <a:t>melarsoprol</a:t>
            </a:r>
            <a:r>
              <a:rPr lang="en-US" dirty="0" smtClean="0"/>
              <a:t> fails. </a:t>
            </a:r>
          </a:p>
          <a:p>
            <a:endParaRPr lang="ar-S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ar-SA" dirty="0"/>
          </a:p>
        </p:txBody>
      </p:sp>
      <p:sp>
        <p:nvSpPr>
          <p:cNvPr id="3" name="Content Placeholder 2"/>
          <p:cNvSpPr>
            <a:spLocks noGrp="1"/>
          </p:cNvSpPr>
          <p:nvPr>
            <p:ph idx="1"/>
          </p:nvPr>
        </p:nvSpPr>
        <p:spPr>
          <a:xfrm>
            <a:off x="457200" y="304800"/>
            <a:ext cx="8229600" cy="5928360"/>
          </a:xfrm>
        </p:spPr>
        <p:txBody>
          <a:bodyPr>
            <a:normAutofit fontScale="70000" lnSpcReduction="20000"/>
          </a:bodyPr>
          <a:lstStyle/>
          <a:p>
            <a:pPr algn="l" rtl="0">
              <a:buNone/>
            </a:pPr>
            <a:r>
              <a:rPr lang="en-US" b="1" dirty="0" smtClean="0">
                <a:solidFill>
                  <a:srgbClr val="FF0000"/>
                </a:solidFill>
              </a:rPr>
              <a:t>Adverse effects</a:t>
            </a:r>
          </a:p>
          <a:p>
            <a:pPr algn="l" rtl="0">
              <a:buNone/>
            </a:pPr>
            <a:r>
              <a:rPr lang="en-US" b="1" dirty="0" smtClean="0">
                <a:solidFill>
                  <a:srgbClr val="00B050"/>
                </a:solidFill>
              </a:rPr>
              <a:t>&gt;10%</a:t>
            </a:r>
          </a:p>
          <a:p>
            <a:pPr algn="l" rtl="0"/>
            <a:r>
              <a:rPr lang="en-US" dirty="0" smtClean="0"/>
              <a:t>Anemia (55%)</a:t>
            </a:r>
          </a:p>
          <a:p>
            <a:pPr algn="l" rtl="0"/>
            <a:r>
              <a:rPr lang="en-US" dirty="0" err="1" smtClean="0"/>
              <a:t>Leukopenia</a:t>
            </a:r>
            <a:r>
              <a:rPr lang="en-US" dirty="0" smtClean="0"/>
              <a:t> (37%)</a:t>
            </a:r>
          </a:p>
          <a:p>
            <a:pPr algn="l" rtl="0"/>
            <a:r>
              <a:rPr lang="en-US" dirty="0" smtClean="0"/>
              <a:t>Thrombocytopenia (14%)</a:t>
            </a:r>
          </a:p>
          <a:p>
            <a:pPr algn="l" rtl="0"/>
            <a:r>
              <a:rPr lang="en-US" b="1" dirty="0" smtClean="0"/>
              <a:t>1-10%</a:t>
            </a:r>
          </a:p>
          <a:p>
            <a:pPr algn="l" rtl="0"/>
            <a:r>
              <a:rPr lang="en-US" dirty="0" smtClean="0"/>
              <a:t>Seizures (may be due to the disease) (8%)</a:t>
            </a:r>
          </a:p>
          <a:p>
            <a:pPr algn="l" rtl="0"/>
            <a:r>
              <a:rPr lang="en-US" dirty="0" smtClean="0"/>
              <a:t>Dizziness</a:t>
            </a:r>
          </a:p>
          <a:p>
            <a:pPr algn="l" rtl="0"/>
            <a:r>
              <a:rPr lang="en-US" dirty="0" smtClean="0"/>
              <a:t>Alopecia</a:t>
            </a:r>
          </a:p>
          <a:p>
            <a:pPr algn="l" rtl="0"/>
            <a:r>
              <a:rPr lang="en-US" dirty="0" smtClean="0"/>
              <a:t>Vomiting, diarrhea</a:t>
            </a:r>
          </a:p>
          <a:p>
            <a:pPr algn="l" rtl="0"/>
            <a:r>
              <a:rPr lang="en-US" dirty="0" err="1" smtClean="0"/>
              <a:t>Eosinophilia</a:t>
            </a:r>
            <a:endParaRPr lang="en-US" dirty="0" smtClean="0"/>
          </a:p>
          <a:p>
            <a:pPr algn="l" rtl="0"/>
            <a:r>
              <a:rPr lang="en-US" dirty="0" smtClean="0"/>
              <a:t>Hearing impairment</a:t>
            </a:r>
          </a:p>
          <a:p>
            <a:pPr algn="l" rtl="0">
              <a:buNone/>
            </a:pPr>
            <a:r>
              <a:rPr lang="en-US" b="1" dirty="0" smtClean="0">
                <a:solidFill>
                  <a:srgbClr val="00B050"/>
                </a:solidFill>
              </a:rPr>
              <a:t>&lt;1%</a:t>
            </a:r>
          </a:p>
          <a:p>
            <a:pPr algn="l" rtl="0"/>
            <a:r>
              <a:rPr lang="en-US" dirty="0" smtClean="0"/>
              <a:t>Abdominal pain</a:t>
            </a:r>
          </a:p>
          <a:p>
            <a:pPr algn="l" rtl="0"/>
            <a:r>
              <a:rPr lang="en-US" dirty="0" smtClean="0"/>
              <a:t>Anorexia</a:t>
            </a:r>
          </a:p>
          <a:p>
            <a:pPr algn="l" rtl="0"/>
            <a:r>
              <a:rPr lang="en-US" dirty="0" smtClean="0"/>
              <a:t>Facial edema</a:t>
            </a:r>
          </a:p>
          <a:p>
            <a:pPr algn="l" rtl="0"/>
            <a:r>
              <a:rPr lang="en-US" dirty="0" smtClean="0"/>
              <a:t>Headache</a:t>
            </a:r>
          </a:p>
          <a:p>
            <a:pPr algn="l" rtl="0"/>
            <a:r>
              <a:rPr lang="en-US" dirty="0" smtClean="0"/>
              <a:t>Weakness</a:t>
            </a:r>
          </a:p>
          <a:p>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Pentamidine</a:t>
            </a:r>
            <a:r>
              <a:rPr lang="en-US" dirty="0" smtClean="0"/>
              <a:t> </a:t>
            </a:r>
            <a:r>
              <a:rPr lang="en-US" dirty="0" err="1" smtClean="0"/>
              <a:t>isethionate</a:t>
            </a:r>
            <a:r>
              <a:rPr lang="en-US" dirty="0" smtClean="0"/>
              <a:t> (</a:t>
            </a:r>
            <a:r>
              <a:rPr lang="en-US" dirty="0" err="1" smtClean="0"/>
              <a:t>Pentam</a:t>
            </a:r>
            <a:r>
              <a:rPr lang="en-US" dirty="0" smtClean="0"/>
              <a:t> 300, </a:t>
            </a:r>
            <a:r>
              <a:rPr lang="en-US" dirty="0" err="1" smtClean="0"/>
              <a:t>Pentacarinat</a:t>
            </a:r>
            <a:r>
              <a:rPr lang="en-US" dirty="0" smtClean="0"/>
              <a:t>, </a:t>
            </a:r>
            <a:r>
              <a:rPr lang="en-US" dirty="0" err="1" smtClean="0"/>
              <a:t>NebuPent</a:t>
            </a:r>
            <a:r>
              <a:rPr lang="en-US" dirty="0" smtClean="0"/>
              <a:t>)</a:t>
            </a:r>
            <a:br>
              <a:rPr lang="en-US" dirty="0" smtClean="0"/>
            </a:br>
            <a:endParaRPr lang="ar-SA" dirty="0"/>
          </a:p>
        </p:txBody>
      </p:sp>
      <p:sp>
        <p:nvSpPr>
          <p:cNvPr id="3" name="Content Placeholder 2"/>
          <p:cNvSpPr>
            <a:spLocks noGrp="1"/>
          </p:cNvSpPr>
          <p:nvPr>
            <p:ph idx="1"/>
          </p:nvPr>
        </p:nvSpPr>
        <p:spPr/>
        <p:txBody>
          <a:bodyPr>
            <a:normAutofit fontScale="92500" lnSpcReduction="20000"/>
          </a:bodyPr>
          <a:lstStyle/>
          <a:p>
            <a:pPr algn="l" rtl="0"/>
            <a:r>
              <a:rPr lang="en-US" dirty="0" err="1" smtClean="0"/>
              <a:t>Antiprotozoal</a:t>
            </a:r>
            <a:r>
              <a:rPr lang="en-US" dirty="0" smtClean="0"/>
              <a:t> agent usually used for early (or stage 1) African </a:t>
            </a:r>
            <a:r>
              <a:rPr lang="en-US" dirty="0" err="1" smtClean="0"/>
              <a:t>trypanosomiasis</a:t>
            </a:r>
            <a:r>
              <a:rPr lang="en-US" dirty="0" smtClean="0"/>
              <a:t> as well as </a:t>
            </a:r>
            <a:r>
              <a:rPr lang="en-US" i="1" dirty="0" err="1" smtClean="0"/>
              <a:t>Pneumocystis</a:t>
            </a:r>
            <a:r>
              <a:rPr lang="en-US" i="1" dirty="0" smtClean="0"/>
              <a:t> </a:t>
            </a:r>
            <a:r>
              <a:rPr lang="en-US" i="1" dirty="0" err="1" smtClean="0"/>
              <a:t>jervesii</a:t>
            </a:r>
            <a:r>
              <a:rPr lang="en-US" dirty="0" smtClean="0"/>
              <a:t> pneumonia and </a:t>
            </a:r>
            <a:r>
              <a:rPr lang="en-US" dirty="0" err="1" smtClean="0"/>
              <a:t>leishmaniasis</a:t>
            </a:r>
            <a:r>
              <a:rPr lang="en-US" dirty="0" smtClean="0"/>
              <a:t>. Works by inhibiting </a:t>
            </a:r>
            <a:r>
              <a:rPr lang="en-US" dirty="0" err="1" smtClean="0"/>
              <a:t>dihydrofolate</a:t>
            </a:r>
            <a:r>
              <a:rPr lang="en-US" dirty="0" smtClean="0"/>
              <a:t> </a:t>
            </a:r>
            <a:r>
              <a:rPr lang="en-US" dirty="0" err="1" smtClean="0"/>
              <a:t>reductase</a:t>
            </a:r>
            <a:r>
              <a:rPr lang="en-US" dirty="0" smtClean="0"/>
              <a:t> enzyme, thereby interfering with parasite aerobic </a:t>
            </a:r>
            <a:r>
              <a:rPr lang="en-US" dirty="0" err="1" smtClean="0"/>
              <a:t>glycolysis</a:t>
            </a:r>
            <a:r>
              <a:rPr lang="en-US" dirty="0" smtClean="0"/>
              <a:t>. Because of poor GI absorption, the drug is administered IV/IM and is strongly bound to tissues, including spleen, liver, and kidney. Clinical improvement usually noted within 24 h of injection. Reported to have a &gt;90% cure rate. </a:t>
            </a:r>
            <a:r>
              <a:rPr lang="en-US" dirty="0" err="1" smtClean="0"/>
              <a:t>Pentamidine</a:t>
            </a:r>
            <a:r>
              <a:rPr lang="en-US" dirty="0" smtClean="0"/>
              <a:t> does not penetrate the blood-brain barrier effectively and, therefore, does not treat CNS infection. </a:t>
            </a:r>
          </a:p>
          <a:p>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ar-SA"/>
          </a:p>
        </p:txBody>
      </p:sp>
      <p:sp>
        <p:nvSpPr>
          <p:cNvPr id="3" name="Content Placeholder 2"/>
          <p:cNvSpPr>
            <a:spLocks noGrp="1"/>
          </p:cNvSpPr>
          <p:nvPr>
            <p:ph idx="1"/>
          </p:nvPr>
        </p:nvSpPr>
        <p:spPr>
          <a:xfrm>
            <a:off x="457200" y="304800"/>
            <a:ext cx="8229600" cy="6004560"/>
          </a:xfrm>
        </p:spPr>
        <p:txBody>
          <a:bodyPr>
            <a:normAutofit fontScale="92500" lnSpcReduction="20000"/>
          </a:bodyPr>
          <a:lstStyle/>
          <a:p>
            <a:pPr algn="l" rtl="0">
              <a:buNone/>
            </a:pPr>
            <a:r>
              <a:rPr lang="en-US" b="1" dirty="0" smtClean="0">
                <a:solidFill>
                  <a:srgbClr val="FF0000"/>
                </a:solidFill>
              </a:rPr>
              <a:t>Adverse Effects</a:t>
            </a:r>
          </a:p>
          <a:p>
            <a:pPr algn="l" rtl="0">
              <a:buNone/>
            </a:pPr>
            <a:r>
              <a:rPr lang="en-US" b="1" dirty="0" smtClean="0">
                <a:solidFill>
                  <a:srgbClr val="00B050"/>
                </a:solidFill>
              </a:rPr>
              <a:t>&gt;10%</a:t>
            </a:r>
          </a:p>
          <a:p>
            <a:pPr algn="l" rtl="0"/>
            <a:r>
              <a:rPr lang="en-US" dirty="0" smtClean="0">
                <a:solidFill>
                  <a:srgbClr val="0070C0"/>
                </a:solidFill>
              </a:rPr>
              <a:t>Injection</a:t>
            </a:r>
          </a:p>
          <a:p>
            <a:pPr algn="l" rtl="0"/>
            <a:r>
              <a:rPr lang="en-US" dirty="0" err="1" smtClean="0"/>
              <a:t>Incr</a:t>
            </a:r>
            <a:r>
              <a:rPr lang="en-US" dirty="0" smtClean="0"/>
              <a:t> </a:t>
            </a:r>
            <a:r>
              <a:rPr lang="en-US" dirty="0" err="1" smtClean="0"/>
              <a:t>SCr</a:t>
            </a:r>
            <a:r>
              <a:rPr lang="en-US" dirty="0" smtClean="0"/>
              <a:t> (23%)</a:t>
            </a:r>
          </a:p>
          <a:p>
            <a:pPr algn="l" rtl="0"/>
            <a:r>
              <a:rPr lang="en-US" dirty="0" smtClean="0"/>
              <a:t>IM site </a:t>
            </a:r>
            <a:r>
              <a:rPr lang="en-US" dirty="0" err="1" smtClean="0"/>
              <a:t>rxns</a:t>
            </a:r>
            <a:r>
              <a:rPr lang="en-US" dirty="0" smtClean="0"/>
              <a:t> (11%)</a:t>
            </a:r>
          </a:p>
          <a:p>
            <a:pPr algn="l" rtl="0"/>
            <a:r>
              <a:rPr lang="en-US" dirty="0" err="1" smtClean="0"/>
              <a:t>Leukopenia</a:t>
            </a:r>
            <a:r>
              <a:rPr lang="en-US" dirty="0" smtClean="0"/>
              <a:t> (10.3%)</a:t>
            </a:r>
          </a:p>
          <a:p>
            <a:pPr algn="l" rtl="0"/>
            <a:r>
              <a:rPr lang="en-US" dirty="0" smtClean="0"/>
              <a:t>Elevated LFT's</a:t>
            </a:r>
          </a:p>
          <a:p>
            <a:pPr algn="l" rtl="0"/>
            <a:r>
              <a:rPr lang="en-US" dirty="0" smtClean="0">
                <a:solidFill>
                  <a:srgbClr val="0070C0"/>
                </a:solidFill>
              </a:rPr>
              <a:t>Nebulizer</a:t>
            </a:r>
          </a:p>
          <a:p>
            <a:pPr algn="l" rtl="0"/>
            <a:r>
              <a:rPr lang="en-US" dirty="0" smtClean="0"/>
              <a:t>Cough (63%)</a:t>
            </a:r>
          </a:p>
          <a:p>
            <a:pPr algn="l" rtl="0"/>
            <a:r>
              <a:rPr lang="en-US" dirty="0" smtClean="0"/>
              <a:t>Wheezing</a:t>
            </a:r>
          </a:p>
          <a:p>
            <a:pPr algn="l" rtl="0"/>
            <a:r>
              <a:rPr lang="en-US" dirty="0" err="1" smtClean="0"/>
              <a:t>Pharyngitis</a:t>
            </a:r>
            <a:endParaRPr lang="en-US" dirty="0" smtClean="0"/>
          </a:p>
          <a:p>
            <a:pPr algn="l" rtl="0"/>
            <a:r>
              <a:rPr lang="en-US" dirty="0" err="1" smtClean="0"/>
              <a:t>Bronchospasm</a:t>
            </a:r>
            <a:endParaRPr lang="en-US" dirty="0" smtClean="0"/>
          </a:p>
          <a:p>
            <a:pPr algn="l" rtl="0"/>
            <a:r>
              <a:rPr lang="en-US" dirty="0" smtClean="0"/>
              <a:t>Chest pain</a:t>
            </a:r>
          </a:p>
          <a:p>
            <a:pPr algn="l" rtl="0"/>
            <a:r>
              <a:rPr lang="en-US" dirty="0" smtClean="0"/>
              <a:t>Rash</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ar-SA" dirty="0"/>
          </a:p>
        </p:txBody>
      </p:sp>
      <p:sp>
        <p:nvSpPr>
          <p:cNvPr id="3" name="Content Placeholder 2"/>
          <p:cNvSpPr>
            <a:spLocks noGrp="1"/>
          </p:cNvSpPr>
          <p:nvPr>
            <p:ph idx="1"/>
          </p:nvPr>
        </p:nvSpPr>
        <p:spPr>
          <a:xfrm>
            <a:off x="457200" y="304800"/>
            <a:ext cx="8229600" cy="6004560"/>
          </a:xfrm>
        </p:spPr>
        <p:txBody>
          <a:bodyPr>
            <a:normAutofit lnSpcReduction="10000"/>
          </a:bodyPr>
          <a:lstStyle/>
          <a:p>
            <a:pPr algn="l" rtl="0">
              <a:buNone/>
            </a:pPr>
            <a:r>
              <a:rPr lang="en-US" b="1" dirty="0" smtClean="0">
                <a:solidFill>
                  <a:srgbClr val="00B050"/>
                </a:solidFill>
              </a:rPr>
              <a:t>1-10%</a:t>
            </a:r>
          </a:p>
          <a:p>
            <a:pPr algn="l" rtl="0"/>
            <a:r>
              <a:rPr lang="en-US" dirty="0" smtClean="0">
                <a:solidFill>
                  <a:srgbClr val="0070C0"/>
                </a:solidFill>
              </a:rPr>
              <a:t>Injection</a:t>
            </a:r>
          </a:p>
          <a:p>
            <a:pPr algn="l" rtl="0"/>
            <a:r>
              <a:rPr lang="en-US" dirty="0" smtClean="0"/>
              <a:t>Anemia</a:t>
            </a:r>
          </a:p>
          <a:p>
            <a:pPr algn="l" rtl="0"/>
            <a:r>
              <a:rPr lang="en-US" dirty="0" smtClean="0"/>
              <a:t>Confusion/hallucinations</a:t>
            </a:r>
          </a:p>
          <a:p>
            <a:pPr algn="l" rtl="0"/>
            <a:r>
              <a:rPr lang="en-US" dirty="0" smtClean="0"/>
              <a:t>Hypoglycemia</a:t>
            </a:r>
          </a:p>
          <a:p>
            <a:pPr algn="l" rtl="0"/>
            <a:r>
              <a:rPr lang="en-US" dirty="0" smtClean="0"/>
              <a:t>Hypotension</a:t>
            </a:r>
          </a:p>
          <a:p>
            <a:pPr algn="l" rtl="0"/>
            <a:r>
              <a:rPr lang="en-US" dirty="0" smtClean="0"/>
              <a:t>Fever</a:t>
            </a:r>
          </a:p>
          <a:p>
            <a:pPr algn="l" rtl="0"/>
            <a:r>
              <a:rPr lang="en-US" dirty="0" smtClean="0"/>
              <a:t>Anorexia/Nausea/Vomiting</a:t>
            </a:r>
          </a:p>
          <a:p>
            <a:pPr algn="l" rtl="0"/>
            <a:r>
              <a:rPr lang="en-US" dirty="0" smtClean="0"/>
              <a:t>Rash</a:t>
            </a:r>
          </a:p>
          <a:p>
            <a:pPr algn="l" rtl="0"/>
            <a:r>
              <a:rPr lang="en-US" dirty="0" smtClean="0"/>
              <a:t>Thrombocytopenia</a:t>
            </a:r>
          </a:p>
          <a:p>
            <a:pPr algn="l" rtl="0"/>
            <a:r>
              <a:rPr lang="en-US" dirty="0" smtClean="0">
                <a:solidFill>
                  <a:srgbClr val="0070C0"/>
                </a:solidFill>
              </a:rPr>
              <a:t>Nebulizer</a:t>
            </a:r>
          </a:p>
          <a:p>
            <a:pPr algn="l" rtl="0"/>
            <a:r>
              <a:rPr lang="en-US" dirty="0" smtClean="0"/>
              <a:t>Bitter/metallic </a:t>
            </a:r>
            <a:r>
              <a:rPr lang="en-US" dirty="0" err="1" smtClean="0"/>
              <a:t>ta</a:t>
            </a:r>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normAutofit lnSpcReduction="10000"/>
          </a:bodyPr>
          <a:lstStyle/>
          <a:p>
            <a:pPr algn="l" rtl="0">
              <a:buNone/>
            </a:pPr>
            <a:r>
              <a:rPr lang="en-US" b="1" dirty="0" smtClean="0">
                <a:solidFill>
                  <a:srgbClr val="00B050"/>
                </a:solidFill>
              </a:rPr>
              <a:t>&lt;1% </a:t>
            </a:r>
          </a:p>
          <a:p>
            <a:pPr algn="l" rtl="0"/>
            <a:r>
              <a:rPr lang="en-US" dirty="0" smtClean="0">
                <a:solidFill>
                  <a:srgbClr val="0070C0"/>
                </a:solidFill>
              </a:rPr>
              <a:t>Injection: </a:t>
            </a:r>
          </a:p>
          <a:p>
            <a:pPr algn="l" rtl="0"/>
            <a:r>
              <a:rPr lang="en-US" dirty="0" smtClean="0"/>
              <a:t>ARF</a:t>
            </a:r>
          </a:p>
          <a:p>
            <a:pPr algn="l" rtl="0"/>
            <a:r>
              <a:rPr lang="en-US" dirty="0" smtClean="0"/>
              <a:t>Dizziness</a:t>
            </a:r>
          </a:p>
          <a:p>
            <a:pPr algn="l" rtl="0"/>
            <a:r>
              <a:rPr lang="en-US" dirty="0" smtClean="0"/>
              <a:t>Neuralgia</a:t>
            </a:r>
          </a:p>
          <a:p>
            <a:pPr algn="l" rtl="0">
              <a:buNone/>
            </a:pPr>
            <a:r>
              <a:rPr lang="en-US" b="1" dirty="0" smtClean="0">
                <a:solidFill>
                  <a:srgbClr val="00B050"/>
                </a:solidFill>
              </a:rPr>
              <a:t>Frequency Not Defined </a:t>
            </a:r>
          </a:p>
          <a:p>
            <a:pPr algn="l" rtl="0"/>
            <a:r>
              <a:rPr lang="en-US" dirty="0" smtClean="0"/>
              <a:t>Anemia</a:t>
            </a:r>
          </a:p>
          <a:p>
            <a:pPr algn="l" rtl="0"/>
            <a:r>
              <a:rPr lang="en-US" dirty="0" smtClean="0"/>
              <a:t>Bronchitis</a:t>
            </a:r>
          </a:p>
          <a:p>
            <a:pPr algn="l" rtl="0"/>
            <a:r>
              <a:rPr lang="en-US" dirty="0" err="1" smtClean="0"/>
              <a:t>Neutropenia</a:t>
            </a:r>
            <a:endParaRPr lang="en-US" dirty="0" smtClean="0"/>
          </a:p>
          <a:p>
            <a:pPr algn="l" rtl="0"/>
            <a:r>
              <a:rPr lang="en-US" dirty="0" err="1" smtClean="0"/>
              <a:t>Pleuritis</a:t>
            </a:r>
            <a:endParaRPr lang="en-US" dirty="0" smtClean="0"/>
          </a:p>
          <a:p>
            <a:pPr algn="l" rtl="0"/>
            <a:r>
              <a:rPr lang="en-US" dirty="0" err="1" smtClean="0"/>
              <a:t>Rales</a:t>
            </a:r>
            <a:endParaRPr lang="en-US" dirty="0" smtClean="0"/>
          </a:p>
          <a:p>
            <a:pPr algn="l" rtl="0"/>
            <a:r>
              <a:rPr lang="en-US" dirty="0" smtClean="0"/>
              <a:t>Thrombocytopenia</a:t>
            </a:r>
          </a:p>
          <a:p>
            <a:pPr algn="l" rtl="0"/>
            <a:endParaRPr lang="ar-S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dirty="0" smtClean="0">
                <a:hlinkClick r:id="rId2" action="ppaction://hlinkfile"/>
              </a:rPr>
              <a:t>American </a:t>
            </a:r>
            <a:r>
              <a:rPr lang="en-US" dirty="0" err="1" smtClean="0">
                <a:hlinkClick r:id="rId2" action="ppaction://hlinkfile"/>
              </a:rPr>
              <a:t>Trypanosomiasis</a:t>
            </a:r>
            <a:r>
              <a:rPr lang="en-US" dirty="0" smtClean="0">
                <a:hlinkClick r:id="rId2" action="ppaction://hlinkfile"/>
              </a:rPr>
              <a:t> </a:t>
            </a:r>
            <a:br>
              <a:rPr lang="en-US" dirty="0" smtClean="0">
                <a:hlinkClick r:id="rId2" action="ppaction://hlinkfile"/>
              </a:rPr>
            </a:br>
            <a:r>
              <a:rPr lang="en-US" dirty="0" smtClean="0">
                <a:hlinkClick r:id="rId2" action="ppaction://hlinkfile"/>
              </a:rPr>
              <a:t>( </a:t>
            </a:r>
            <a:r>
              <a:rPr lang="en-US" dirty="0" err="1" smtClean="0">
                <a:hlinkClick r:id="rId2" action="ppaction://hlinkfile"/>
              </a:rPr>
              <a:t>Chagas</a:t>
            </a:r>
            <a:r>
              <a:rPr lang="en-US" dirty="0" smtClean="0">
                <a:hlinkClick r:id="rId2" action="ppaction://hlinkfile"/>
              </a:rPr>
              <a:t> Disease)</a:t>
            </a:r>
            <a:r>
              <a:rPr lang="en-US" dirty="0" smtClean="0"/>
              <a:t/>
            </a:r>
            <a:br>
              <a:rPr lang="en-US" dirty="0" smtClean="0"/>
            </a:br>
            <a:endParaRPr lang="ar-SA" dirty="0"/>
          </a:p>
        </p:txBody>
      </p:sp>
      <p:sp>
        <p:nvSpPr>
          <p:cNvPr id="3" name="Content Placeholder 2"/>
          <p:cNvSpPr>
            <a:spLocks noGrp="1"/>
          </p:cNvSpPr>
          <p:nvPr>
            <p:ph idx="1"/>
          </p:nvPr>
        </p:nvSpPr>
        <p:spPr>
          <a:xfrm flipV="1">
            <a:off x="457200" y="6309359"/>
            <a:ext cx="8229600" cy="45719"/>
          </a:xfrm>
        </p:spPr>
        <p:txBody>
          <a:bodyPr>
            <a:normAutofit fontScale="25000" lnSpcReduction="20000"/>
          </a:bodyPr>
          <a:lstStyle/>
          <a:p>
            <a:endParaRPr lang="ar-S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6" name="Content Placeholder 5"/>
          <p:cNvSpPr>
            <a:spLocks noGrp="1"/>
          </p:cNvSpPr>
          <p:nvPr>
            <p:ph idx="1"/>
          </p:nvPr>
        </p:nvSpPr>
        <p:spPr>
          <a:xfrm>
            <a:off x="457200" y="304800"/>
            <a:ext cx="8229600" cy="6004560"/>
          </a:xfrm>
        </p:spPr>
        <p:txBody>
          <a:bodyPr/>
          <a:lstStyle/>
          <a:p>
            <a:pPr algn="l" rtl="0"/>
            <a:r>
              <a:rPr lang="en-US" dirty="0" err="1" smtClean="0"/>
              <a:t>Chagas</a:t>
            </a:r>
            <a:r>
              <a:rPr lang="en-US" dirty="0" smtClean="0"/>
              <a:t> disease, or American </a:t>
            </a:r>
            <a:r>
              <a:rPr lang="en-US" dirty="0" err="1" smtClean="0"/>
              <a:t>trypanosomiasis</a:t>
            </a:r>
            <a:r>
              <a:rPr lang="en-US" dirty="0" smtClean="0"/>
              <a:t>, is caused by the parasite </a:t>
            </a:r>
            <a:r>
              <a:rPr lang="en-US" i="1" dirty="0" err="1" smtClean="0"/>
              <a:t>Trypanosoma</a:t>
            </a:r>
            <a:r>
              <a:rPr lang="en-US" i="1" dirty="0" smtClean="0"/>
              <a:t> </a:t>
            </a:r>
            <a:r>
              <a:rPr lang="en-US" i="1" dirty="0" err="1" smtClean="0"/>
              <a:t>cruzi</a:t>
            </a:r>
            <a:r>
              <a:rPr lang="en-US" dirty="0" smtClean="0"/>
              <a:t>. Infection is most commonly acquired through contact with the feces of an infected </a:t>
            </a:r>
            <a:r>
              <a:rPr lang="en-US" dirty="0" err="1" smtClean="0"/>
              <a:t>triatomine</a:t>
            </a:r>
            <a:r>
              <a:rPr lang="en-US" dirty="0" smtClean="0"/>
              <a:t> bug (or "kissing bug"), a blood-sucking insect that feeds on humans and animals.</a:t>
            </a:r>
          </a:p>
          <a:p>
            <a:pPr algn="l" rtl="0">
              <a:buNone/>
            </a:pPr>
            <a:r>
              <a:rPr lang="en-US" dirty="0" smtClean="0">
                <a:solidFill>
                  <a:srgbClr val="FF0000"/>
                </a:solidFill>
              </a:rPr>
              <a:t>Infection</a:t>
            </a:r>
            <a:r>
              <a:rPr lang="en-US" dirty="0" smtClean="0"/>
              <a:t> can also occur from: </a:t>
            </a:r>
          </a:p>
          <a:p>
            <a:pPr algn="l" rtl="0"/>
            <a:r>
              <a:rPr lang="en-US" dirty="0" smtClean="0"/>
              <a:t>mother-to-baby (congenital), </a:t>
            </a:r>
          </a:p>
          <a:p>
            <a:pPr algn="l" rtl="0"/>
            <a:r>
              <a:rPr lang="en-US" dirty="0" smtClean="0"/>
              <a:t>contaminated blood products (transfusions),</a:t>
            </a:r>
          </a:p>
          <a:p>
            <a:pPr algn="l" rtl="0"/>
            <a:r>
              <a:rPr lang="en-US" dirty="0" smtClean="0"/>
              <a:t>an organ transplanted from an infected donor, </a:t>
            </a:r>
          </a:p>
          <a:p>
            <a:pPr algn="l" rtl="0"/>
            <a:r>
              <a:rPr lang="en-US" dirty="0" smtClean="0"/>
              <a:t>laboratory accident, or</a:t>
            </a:r>
          </a:p>
          <a:p>
            <a:pPr algn="l" rtl="0"/>
            <a:r>
              <a:rPr lang="en-US" dirty="0" smtClean="0"/>
              <a:t>contaminated food or drink (rare)</a:t>
            </a:r>
          </a:p>
          <a:p>
            <a:pPr algn="l" rtl="0"/>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ar-SA" dirty="0"/>
          </a:p>
        </p:txBody>
      </p:sp>
      <p:sp>
        <p:nvSpPr>
          <p:cNvPr id="3" name="Content Placeholder 2"/>
          <p:cNvSpPr>
            <a:spLocks noGrp="1"/>
          </p:cNvSpPr>
          <p:nvPr>
            <p:ph idx="1"/>
          </p:nvPr>
        </p:nvSpPr>
        <p:spPr/>
        <p:txBody>
          <a:bodyPr/>
          <a:lstStyle/>
          <a:p>
            <a:pPr algn="l" rtl="0"/>
            <a:r>
              <a:rPr lang="en-US" dirty="0" err="1" smtClean="0"/>
              <a:t>Chagas</a:t>
            </a:r>
            <a:r>
              <a:rPr lang="en-US" dirty="0" smtClean="0"/>
              <a:t> disease is endemic throughout much of Mexico, Central America, and South America where an estimated 8 to 11 million people are infected. The </a:t>
            </a:r>
            <a:r>
              <a:rPr lang="en-US" dirty="0" err="1" smtClean="0"/>
              <a:t>triatomine</a:t>
            </a:r>
            <a:r>
              <a:rPr lang="en-US" dirty="0" smtClean="0"/>
              <a:t> bug thrives under poor housing conditions (for example, mud walls, thatched roofs), so in endemic countries, people living in rural areas are at greatest risk for acquiring infection</a:t>
            </a:r>
            <a:endParaRPr lang="ar-S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Y8V5KL.jpg"/>
          <p:cNvPicPr>
            <a:picLocks noGrp="1" noChangeAspect="1"/>
          </p:cNvPicPr>
          <p:nvPr>
            <p:ph idx="1"/>
          </p:nvPr>
        </p:nvPicPr>
        <p:blipFill>
          <a:blip r:embed="rId2" cstate="print"/>
          <a:stretch>
            <a:fillRect/>
          </a:stretch>
        </p:blipFill>
        <p:spPr>
          <a:xfrm>
            <a:off x="1" y="0"/>
            <a:ext cx="9144000" cy="6857999"/>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a:t>
            </a:r>
            <a:endParaRPr lang="ar-SA" dirty="0"/>
          </a:p>
        </p:txBody>
      </p:sp>
      <p:sp>
        <p:nvSpPr>
          <p:cNvPr id="3" name="Content Placeholder 2"/>
          <p:cNvSpPr>
            <a:spLocks noGrp="1"/>
          </p:cNvSpPr>
          <p:nvPr>
            <p:ph idx="1"/>
          </p:nvPr>
        </p:nvSpPr>
        <p:spPr/>
        <p:txBody>
          <a:bodyPr/>
          <a:lstStyle/>
          <a:p>
            <a:pPr algn="l" rtl="0"/>
            <a:r>
              <a:rPr lang="en-US" dirty="0" smtClean="0"/>
              <a:t>The protozoan parasite, </a:t>
            </a:r>
            <a:r>
              <a:rPr lang="en-US" i="1" dirty="0" err="1" smtClean="0"/>
              <a:t>Trypanosoma</a:t>
            </a:r>
            <a:r>
              <a:rPr lang="en-US" i="1" dirty="0" smtClean="0"/>
              <a:t> </a:t>
            </a:r>
            <a:r>
              <a:rPr lang="en-US" i="1" dirty="0" err="1" smtClean="0"/>
              <a:t>cruzi</a:t>
            </a:r>
            <a:r>
              <a:rPr lang="en-US" dirty="0" smtClean="0"/>
              <a:t>, causes </a:t>
            </a:r>
            <a:r>
              <a:rPr lang="en-US" dirty="0" err="1" smtClean="0"/>
              <a:t>Chagas</a:t>
            </a:r>
            <a:r>
              <a:rPr lang="en-US" dirty="0" smtClean="0"/>
              <a:t> disease, a </a:t>
            </a:r>
            <a:r>
              <a:rPr lang="en-US" dirty="0" err="1" smtClean="0"/>
              <a:t>zoonotic</a:t>
            </a:r>
            <a:r>
              <a:rPr lang="en-US" dirty="0" smtClean="0"/>
              <a:t> disease that can be transmitted to humans by blood-sucking </a:t>
            </a:r>
            <a:r>
              <a:rPr lang="en-US" dirty="0" err="1" smtClean="0"/>
              <a:t>triatomine</a:t>
            </a:r>
            <a:r>
              <a:rPr lang="en-US" dirty="0" smtClean="0"/>
              <a:t> bugs.</a:t>
            </a:r>
            <a:endParaRPr lang="ar-SA" dirty="0"/>
          </a:p>
        </p:txBody>
      </p:sp>
      <p:pic>
        <p:nvPicPr>
          <p:cNvPr id="4" name="Picture 3" descr="AmerTryp_LifeCycle.gif"/>
          <p:cNvPicPr>
            <a:picLocks noChangeAspect="1"/>
          </p:cNvPicPr>
          <p:nvPr/>
        </p:nvPicPr>
        <p:blipFill>
          <a:blip r:embed="rId2" cstate="print"/>
          <a:stretch>
            <a:fillRect/>
          </a:stretch>
        </p:blipFill>
        <p:spPr>
          <a:xfrm flipV="1">
            <a:off x="1743075" y="6857998"/>
            <a:ext cx="5657850" cy="45719"/>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AmerTryp_LifeCycle.gif"/>
          <p:cNvPicPr>
            <a:picLocks noGrp="1" noChangeAspect="1"/>
          </p:cNvPicPr>
          <p:nvPr>
            <p:ph idx="1"/>
          </p:nvPr>
        </p:nvPicPr>
        <p:blipFill>
          <a:blip r:embed="rId2" cstate="print"/>
          <a:stretch>
            <a:fillRect/>
          </a:stretch>
        </p:blipFill>
        <p:spPr>
          <a:xfrm>
            <a:off x="0" y="0"/>
            <a:ext cx="9143999" cy="6857999"/>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DSQP9J.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W2GE82.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a:t>
            </a:r>
            <a:br>
              <a:rPr lang="en-US" dirty="0" smtClean="0"/>
            </a:br>
            <a:endParaRPr lang="ar-SA" dirty="0"/>
          </a:p>
        </p:txBody>
      </p:sp>
      <p:sp>
        <p:nvSpPr>
          <p:cNvPr id="3" name="Content Placeholder 2"/>
          <p:cNvSpPr>
            <a:spLocks noGrp="1"/>
          </p:cNvSpPr>
          <p:nvPr>
            <p:ph idx="1"/>
          </p:nvPr>
        </p:nvSpPr>
        <p:spPr>
          <a:xfrm>
            <a:off x="457200" y="1143000"/>
            <a:ext cx="8229600" cy="5166360"/>
          </a:xfrm>
        </p:spPr>
        <p:txBody>
          <a:bodyPr>
            <a:normAutofit lnSpcReduction="10000"/>
          </a:bodyPr>
          <a:lstStyle/>
          <a:p>
            <a:pPr algn="l" rtl="0"/>
            <a:r>
              <a:rPr lang="en-US" dirty="0" err="1" smtClean="0"/>
              <a:t>Chagas</a:t>
            </a:r>
            <a:r>
              <a:rPr lang="en-US" dirty="0" smtClean="0"/>
              <a:t> disease has an acute and a chronic phase. If untreated, infection is lifelong. </a:t>
            </a:r>
          </a:p>
          <a:p>
            <a:pPr algn="l" rtl="0"/>
            <a:r>
              <a:rPr lang="en-US" dirty="0" smtClean="0"/>
              <a:t>Acute </a:t>
            </a:r>
            <a:r>
              <a:rPr lang="en-US" dirty="0" err="1" smtClean="0"/>
              <a:t>Chagas</a:t>
            </a:r>
            <a:r>
              <a:rPr lang="en-US" dirty="0" smtClean="0"/>
              <a:t> disease occurs immediately after infection, may last up to a few weeks or months, and parasites may be found in the circulating blood. Infection may be mild or asymptomatic. There may be fever or swelling around the site of inoculation (where the parasite entered into the skin or mucous membrane). Rarely, acute infection may result in severe inflammation of the heart muscle or the brain and lining around the brain.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normAutofit/>
          </a:bodyPr>
          <a:lstStyle/>
          <a:p>
            <a:pPr algn="l" rtl="0"/>
            <a:r>
              <a:rPr lang="en-US" dirty="0" smtClean="0"/>
              <a:t>Following the acute phase, most infected people enter into a prolonged asymptomatic form of disease (called "chronic indeterminate") during which few or no parasites are found in the blood. During this time, most people are unaware of their infection. Many people may remain asymptomatic for life and never develop </a:t>
            </a:r>
            <a:r>
              <a:rPr lang="en-US" dirty="0" err="1" smtClean="0"/>
              <a:t>Chagas</a:t>
            </a:r>
            <a:r>
              <a:rPr lang="en-US" dirty="0" smtClean="0"/>
              <a:t>-related symptoms. However, an estimated 20 - 30% of infected people will develop debilitating and sometimes life-threatening medical problems over the course of their lives.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004560"/>
          </a:xfrm>
        </p:spPr>
        <p:txBody>
          <a:bodyPr>
            <a:normAutofit/>
          </a:bodyPr>
          <a:lstStyle/>
          <a:p>
            <a:pPr algn="l" rtl="0">
              <a:buNone/>
            </a:pPr>
            <a:r>
              <a:rPr lang="en-US" dirty="0" smtClean="0">
                <a:solidFill>
                  <a:srgbClr val="FF0000"/>
                </a:solidFill>
              </a:rPr>
              <a:t>Complications</a:t>
            </a:r>
            <a:r>
              <a:rPr lang="en-US" dirty="0" smtClean="0"/>
              <a:t> of chronic </a:t>
            </a:r>
            <a:r>
              <a:rPr lang="en-US" dirty="0" err="1" smtClean="0"/>
              <a:t>Chagas</a:t>
            </a:r>
            <a:r>
              <a:rPr lang="en-US" dirty="0" smtClean="0"/>
              <a:t> disease may include: </a:t>
            </a:r>
          </a:p>
          <a:p>
            <a:pPr algn="l" rtl="0"/>
            <a:r>
              <a:rPr lang="en-US" dirty="0" smtClean="0"/>
              <a:t>heart rhythm abnormalities that can cause sudden death; a dilated heart that doesn’t pump blood well; a dilated esophagus or colon, leading to difficulties with eating or passing stool. </a:t>
            </a:r>
          </a:p>
          <a:p>
            <a:pPr algn="l" rtl="0"/>
            <a:r>
              <a:rPr lang="en-US" dirty="0" smtClean="0"/>
              <a:t>In people who have suppressed immune systems (for example, due to AIDS or chemotherapy), </a:t>
            </a:r>
            <a:r>
              <a:rPr lang="en-US" dirty="0" err="1" smtClean="0"/>
              <a:t>Chagas</a:t>
            </a:r>
            <a:r>
              <a:rPr lang="en-US" dirty="0" smtClean="0"/>
              <a:t> disease can reactivate with parasites found in the circulating blood. This occurrence can potentially cause severe disease. </a:t>
            </a:r>
          </a:p>
          <a:p>
            <a:endParaRPr lang="ar-SA"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DKM1MR.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6NEHPQ.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WCSYHC.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Diagnosis</a:t>
            </a:r>
            <a:endParaRPr lang="ar-SA" dirty="0"/>
          </a:p>
        </p:txBody>
      </p:sp>
      <p:sp>
        <p:nvSpPr>
          <p:cNvPr id="3" name="Content Placeholder 2"/>
          <p:cNvSpPr>
            <a:spLocks noGrp="1"/>
          </p:cNvSpPr>
          <p:nvPr>
            <p:ph idx="1"/>
          </p:nvPr>
        </p:nvSpPr>
        <p:spPr/>
        <p:txBody>
          <a:bodyPr>
            <a:normAutofit fontScale="92500" lnSpcReduction="20000"/>
          </a:bodyPr>
          <a:lstStyle/>
          <a:p>
            <a:pPr algn="l" rtl="0">
              <a:buNone/>
            </a:pPr>
            <a:r>
              <a:rPr lang="en-US" dirty="0" smtClean="0"/>
              <a:t>Demonstration of the causal agent is the diagnostic procedure in acute </a:t>
            </a:r>
            <a:r>
              <a:rPr lang="en-US" dirty="0" err="1" smtClean="0"/>
              <a:t>Chagas</a:t>
            </a:r>
            <a:r>
              <a:rPr lang="en-US" dirty="0" smtClean="0"/>
              <a:t> disease.  It almost always yields positive results, and can be achieved by:</a:t>
            </a:r>
          </a:p>
          <a:p>
            <a:pPr algn="l" rtl="0"/>
            <a:r>
              <a:rPr lang="en-US" dirty="0" smtClean="0"/>
              <a:t>Microscopic examination: a) of fresh </a:t>
            </a:r>
            <a:r>
              <a:rPr lang="en-US" dirty="0" err="1" smtClean="0"/>
              <a:t>anticoagulated</a:t>
            </a:r>
            <a:r>
              <a:rPr lang="en-US" dirty="0" smtClean="0"/>
              <a:t> blood, or its </a:t>
            </a:r>
            <a:r>
              <a:rPr lang="en-US" dirty="0" err="1" smtClean="0"/>
              <a:t>buffy</a:t>
            </a:r>
            <a:r>
              <a:rPr lang="en-US" dirty="0" smtClean="0"/>
              <a:t> coat, for motile parasites; and b) of thin and thick blood smears stained with </a:t>
            </a:r>
            <a:r>
              <a:rPr lang="en-US" dirty="0" err="1" smtClean="0"/>
              <a:t>Giemsa</a:t>
            </a:r>
            <a:r>
              <a:rPr lang="en-US" dirty="0" smtClean="0"/>
              <a:t>, for visualization of parasites. </a:t>
            </a:r>
          </a:p>
          <a:p>
            <a:pPr algn="l" rtl="0"/>
            <a:r>
              <a:rPr lang="en-US" dirty="0" smtClean="0"/>
              <a:t>Isolation of the agent: a) inoculation in culture with specialized media (e.g. NNN, LIT); b) inoculation into mice; and c) </a:t>
            </a:r>
            <a:r>
              <a:rPr lang="en-US" dirty="0" err="1" smtClean="0"/>
              <a:t>xenodiagnosis</a:t>
            </a:r>
            <a:r>
              <a:rPr lang="en-US" dirty="0" smtClean="0"/>
              <a:t>, where uninfected </a:t>
            </a:r>
            <a:r>
              <a:rPr lang="en-US" dirty="0" err="1" smtClean="0"/>
              <a:t>triatomine</a:t>
            </a:r>
            <a:r>
              <a:rPr lang="en-US" dirty="0" smtClean="0"/>
              <a:t> bugs are fed on the patient's blood, and their gut contents examined for parasites 4 weeks later. </a:t>
            </a:r>
          </a:p>
          <a:p>
            <a:endParaRPr lang="ar-SA"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Antibody Detection</a:t>
            </a:r>
            <a:br>
              <a:rPr lang="en-US" dirty="0" smtClean="0"/>
            </a:br>
            <a:endParaRPr lang="ar-SA" dirty="0"/>
          </a:p>
        </p:txBody>
      </p:sp>
      <p:sp>
        <p:nvSpPr>
          <p:cNvPr id="3" name="Content Placeholder 2"/>
          <p:cNvSpPr>
            <a:spLocks noGrp="1"/>
          </p:cNvSpPr>
          <p:nvPr>
            <p:ph idx="1"/>
          </p:nvPr>
        </p:nvSpPr>
        <p:spPr>
          <a:xfrm>
            <a:off x="457200" y="1066800"/>
            <a:ext cx="8229600" cy="5242560"/>
          </a:xfrm>
        </p:spPr>
        <p:txBody>
          <a:bodyPr/>
          <a:lstStyle/>
          <a:p>
            <a:pPr algn="l" rtl="0"/>
            <a:r>
              <a:rPr lang="en-US" dirty="0" smtClean="0"/>
              <a:t>During the chronic phase of infection, </a:t>
            </a:r>
            <a:r>
              <a:rPr lang="en-US" dirty="0" err="1" smtClean="0"/>
              <a:t>parasitemia</a:t>
            </a:r>
            <a:r>
              <a:rPr lang="en-US" dirty="0" smtClean="0"/>
              <a:t> is low; </a:t>
            </a:r>
            <a:r>
              <a:rPr lang="en-US" dirty="0" err="1" smtClean="0"/>
              <a:t>immunodiagnosis</a:t>
            </a:r>
            <a:r>
              <a:rPr lang="en-US" dirty="0" smtClean="0"/>
              <a:t> is a useful technique for determining whether the patient is infected.</a:t>
            </a:r>
            <a:endParaRPr lang="ar-SA"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AmTryp_thin_giemsa.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Antiparasitic</a:t>
            </a:r>
            <a:r>
              <a:rPr lang="en-US" dirty="0" smtClean="0"/>
              <a:t> Treatment</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err="1" smtClean="0"/>
              <a:t>Antiparasitic</a:t>
            </a:r>
            <a:r>
              <a:rPr lang="en-US" dirty="0" smtClean="0"/>
              <a:t> treatment is indicated for all cases of acute or reactivated </a:t>
            </a:r>
            <a:r>
              <a:rPr lang="en-US" dirty="0" err="1" smtClean="0"/>
              <a:t>Chagas</a:t>
            </a:r>
            <a:r>
              <a:rPr lang="en-US" dirty="0" smtClean="0"/>
              <a:t> disease and for chronic </a:t>
            </a:r>
            <a:r>
              <a:rPr lang="en-US" i="1" dirty="0" err="1" smtClean="0"/>
              <a:t>Trypanosoma</a:t>
            </a:r>
            <a:r>
              <a:rPr lang="en-US" i="1" dirty="0" smtClean="0"/>
              <a:t> </a:t>
            </a:r>
            <a:r>
              <a:rPr lang="en-US" i="1" dirty="0" err="1" smtClean="0"/>
              <a:t>cruzi</a:t>
            </a:r>
            <a:r>
              <a:rPr lang="en-US" dirty="0" smtClean="0"/>
              <a:t> infection in children up to age 18. Congenital infections are considered acute disease. Treatment is strongly recommended for adults up to 50 years old with chronic infection who do not already have advanced </a:t>
            </a:r>
            <a:r>
              <a:rPr lang="en-US" dirty="0" err="1" smtClean="0"/>
              <a:t>Chagas</a:t>
            </a:r>
            <a:r>
              <a:rPr lang="en-US" dirty="0" smtClean="0"/>
              <a:t> </a:t>
            </a:r>
            <a:r>
              <a:rPr lang="en-US" dirty="0" err="1" smtClean="0"/>
              <a:t>cardiomyopathy</a:t>
            </a:r>
            <a:r>
              <a:rPr lang="en-US" dirty="0" smtClean="0"/>
              <a:t>. For adults older than 50 years with chronic </a:t>
            </a:r>
            <a:r>
              <a:rPr lang="en-US" i="1" dirty="0" smtClean="0"/>
              <a:t>T. </a:t>
            </a:r>
            <a:r>
              <a:rPr lang="en-US" i="1" dirty="0" err="1" smtClean="0"/>
              <a:t>cruzi</a:t>
            </a:r>
            <a:r>
              <a:rPr lang="en-US" dirty="0" smtClean="0"/>
              <a:t> infection, the decision to treat with </a:t>
            </a:r>
            <a:r>
              <a:rPr lang="en-US" dirty="0" err="1" smtClean="0"/>
              <a:t>antiparasitic</a:t>
            </a:r>
            <a:r>
              <a:rPr lang="en-US" dirty="0" smtClean="0"/>
              <a:t> drugs should be individualized, weighing the potential benefits and risks for the patient. Physicians should consider factors such as the patient's age, clinical status, preference, and overall health. </a:t>
            </a:r>
          </a:p>
          <a:p>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a:xfrm>
            <a:off x="533400" y="457200"/>
            <a:ext cx="8077200" cy="5486400"/>
          </a:xfrm>
        </p:spPr>
        <p:txBody>
          <a:bodyPr>
            <a:normAutofit/>
          </a:bodyPr>
          <a:lstStyle/>
          <a:p>
            <a:pPr algn="l">
              <a:buFont typeface="Arial" pitchFamily="34" charset="0"/>
              <a:buChar char="•"/>
            </a:pPr>
            <a:r>
              <a:rPr lang="en-US" dirty="0" smtClean="0"/>
              <a:t>The reservoirs of infection for these vectors are exclusively human in West African </a:t>
            </a:r>
            <a:r>
              <a:rPr lang="en-US" dirty="0" err="1" smtClean="0"/>
              <a:t>trypanosomiasis</a:t>
            </a:r>
            <a:r>
              <a:rPr lang="en-US" dirty="0" smtClean="0"/>
              <a:t>. However, East African </a:t>
            </a:r>
            <a:r>
              <a:rPr lang="en-US" dirty="0" err="1" smtClean="0"/>
              <a:t>trypanosomiasis</a:t>
            </a:r>
            <a:r>
              <a:rPr lang="en-US" dirty="0" smtClean="0"/>
              <a:t> is a </a:t>
            </a:r>
            <a:r>
              <a:rPr lang="en-US" dirty="0" err="1" smtClean="0"/>
              <a:t>zoonotic</a:t>
            </a:r>
            <a:r>
              <a:rPr lang="en-US" dirty="0" smtClean="0"/>
              <a:t> infection with animal vectors.</a:t>
            </a:r>
            <a:endParaRPr lang="ar-SA"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endParaRPr lang="ar-SA" dirty="0"/>
          </a:p>
        </p:txBody>
      </p:sp>
      <p:sp>
        <p:nvSpPr>
          <p:cNvPr id="3" name="Content Placeholder 2"/>
          <p:cNvSpPr>
            <a:spLocks noGrp="1"/>
          </p:cNvSpPr>
          <p:nvPr>
            <p:ph idx="1"/>
          </p:nvPr>
        </p:nvSpPr>
        <p:spPr>
          <a:xfrm>
            <a:off x="457200" y="304800"/>
            <a:ext cx="8229600" cy="6004560"/>
          </a:xfrm>
        </p:spPr>
        <p:txBody>
          <a:bodyPr/>
          <a:lstStyle/>
          <a:p>
            <a:pPr algn="l" rtl="0">
              <a:buNone/>
            </a:pPr>
            <a:r>
              <a:rPr lang="en-US" dirty="0" smtClean="0"/>
              <a:t>The two drugs used to treat infection with </a:t>
            </a:r>
            <a:r>
              <a:rPr lang="en-US" i="1" dirty="0" err="1" smtClean="0"/>
              <a:t>Trypanosoma</a:t>
            </a:r>
            <a:r>
              <a:rPr lang="en-US" i="1" dirty="0" smtClean="0"/>
              <a:t> </a:t>
            </a:r>
            <a:r>
              <a:rPr lang="en-US" i="1" dirty="0" err="1" smtClean="0"/>
              <a:t>cruzi</a:t>
            </a:r>
            <a:r>
              <a:rPr lang="en-US" dirty="0" smtClean="0"/>
              <a:t> are </a:t>
            </a:r>
            <a:r>
              <a:rPr lang="en-US" dirty="0" err="1" smtClean="0">
                <a:solidFill>
                  <a:srgbClr val="FF0000"/>
                </a:solidFill>
              </a:rPr>
              <a:t>nifurtimox</a:t>
            </a:r>
            <a:r>
              <a:rPr lang="en-US" dirty="0" smtClean="0">
                <a:solidFill>
                  <a:srgbClr val="FF0000"/>
                </a:solidFill>
              </a:rPr>
              <a:t> </a:t>
            </a:r>
            <a:r>
              <a:rPr lang="en-US" dirty="0" smtClean="0"/>
              <a:t>and </a:t>
            </a:r>
            <a:r>
              <a:rPr lang="en-US" dirty="0" err="1" smtClean="0">
                <a:solidFill>
                  <a:srgbClr val="FF0000"/>
                </a:solidFill>
              </a:rPr>
              <a:t>benznidazole</a:t>
            </a:r>
            <a:r>
              <a:rPr lang="en-US" dirty="0" smtClean="0">
                <a:solidFill>
                  <a:srgbClr val="FF0000"/>
                </a:solidFill>
              </a:rPr>
              <a:t>.</a:t>
            </a:r>
          </a:p>
          <a:p>
            <a:pPr algn="l" rtl="0">
              <a:buNone/>
            </a:pPr>
            <a:r>
              <a:rPr lang="en-US" dirty="0" smtClean="0"/>
              <a:t>Common side effects of </a:t>
            </a:r>
            <a:r>
              <a:rPr lang="en-US" dirty="0" err="1" smtClean="0">
                <a:solidFill>
                  <a:srgbClr val="FF0000"/>
                </a:solidFill>
              </a:rPr>
              <a:t>benznidazole</a:t>
            </a:r>
            <a:r>
              <a:rPr lang="en-US" dirty="0" smtClean="0">
                <a:solidFill>
                  <a:srgbClr val="FF0000"/>
                </a:solidFill>
              </a:rPr>
              <a:t> </a:t>
            </a:r>
            <a:r>
              <a:rPr lang="en-US" dirty="0" smtClean="0"/>
              <a:t>treatment include:</a:t>
            </a:r>
          </a:p>
          <a:p>
            <a:pPr algn="l" rtl="0"/>
            <a:r>
              <a:rPr lang="en-US" dirty="0" smtClean="0"/>
              <a:t>allergic dermatitis </a:t>
            </a:r>
          </a:p>
          <a:p>
            <a:pPr algn="l" rtl="0"/>
            <a:r>
              <a:rPr lang="en-US" dirty="0" smtClean="0"/>
              <a:t>peripheral neuropathy </a:t>
            </a:r>
          </a:p>
          <a:p>
            <a:pPr algn="l" rtl="0"/>
            <a:r>
              <a:rPr lang="en-US" dirty="0" smtClean="0"/>
              <a:t>anorexia and weight loss </a:t>
            </a:r>
          </a:p>
          <a:p>
            <a:pPr algn="l" rtl="0"/>
            <a:r>
              <a:rPr lang="en-US" dirty="0" smtClean="0"/>
              <a:t>insomnia</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57200" y="304800"/>
            <a:ext cx="8229600" cy="6004560"/>
          </a:xfrm>
        </p:spPr>
        <p:txBody>
          <a:bodyPr/>
          <a:lstStyle/>
          <a:p>
            <a:pPr algn="l" rtl="0">
              <a:buNone/>
            </a:pPr>
            <a:r>
              <a:rPr lang="en-US" dirty="0" smtClean="0"/>
              <a:t>The most common side effects of </a:t>
            </a:r>
            <a:r>
              <a:rPr lang="en-US" dirty="0" err="1" smtClean="0">
                <a:solidFill>
                  <a:srgbClr val="FF0000"/>
                </a:solidFill>
              </a:rPr>
              <a:t>nifurtimox</a:t>
            </a:r>
            <a:r>
              <a:rPr lang="en-US" dirty="0" smtClean="0"/>
              <a:t> are:</a:t>
            </a:r>
          </a:p>
          <a:p>
            <a:pPr algn="l" rtl="0"/>
            <a:r>
              <a:rPr lang="en-US" dirty="0" smtClean="0"/>
              <a:t>anorexia and weight loss </a:t>
            </a:r>
          </a:p>
          <a:p>
            <a:pPr algn="l" rtl="0"/>
            <a:r>
              <a:rPr lang="en-US" dirty="0" err="1" smtClean="0"/>
              <a:t>polyneuropathy</a:t>
            </a:r>
            <a:r>
              <a:rPr lang="en-US" dirty="0" smtClean="0"/>
              <a:t> </a:t>
            </a:r>
          </a:p>
          <a:p>
            <a:pPr algn="l" rtl="0"/>
            <a:r>
              <a:rPr lang="en-US" dirty="0" smtClean="0"/>
              <a:t>nausea </a:t>
            </a:r>
          </a:p>
          <a:p>
            <a:pPr algn="l" rtl="0"/>
            <a:r>
              <a:rPr lang="en-US" dirty="0" smtClean="0"/>
              <a:t>vomiting </a:t>
            </a:r>
          </a:p>
          <a:p>
            <a:pPr algn="l" rtl="0"/>
            <a:r>
              <a:rPr lang="en-US" dirty="0" smtClean="0"/>
              <a:t>headache </a:t>
            </a:r>
          </a:p>
          <a:p>
            <a:pPr algn="l" rtl="0"/>
            <a:r>
              <a:rPr lang="en-US" dirty="0" smtClean="0"/>
              <a:t>dizziness or vertigo</a:t>
            </a:r>
          </a:p>
          <a:p>
            <a:pPr algn="l" rtl="0">
              <a:buNone/>
            </a:pPr>
            <a:endParaRPr lang="en-US" dirty="0" smtClean="0"/>
          </a:p>
          <a:p>
            <a:pPr algn="l" rtl="0">
              <a:buNone/>
            </a:pPr>
            <a:r>
              <a:rPr lang="en-US" dirty="0" smtClean="0"/>
              <a:t>Contraindications for treatment include severe hepatic and/or renal disease.</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table">
            <a:tbl>
              <a:tblPr rtl="1" firstRow="1" bandRow="1">
                <a:tableStyleId>{5C22544A-7EE6-4342-B048-85BDC9FD1C3A}</a:tableStyleId>
              </a:tblPr>
              <a:tblGrid>
                <a:gridCol w="3048000"/>
                <a:gridCol w="3048000"/>
                <a:gridCol w="3048000"/>
              </a:tblGrid>
              <a:tr h="904617">
                <a:tc>
                  <a:txBody>
                    <a:bodyPr/>
                    <a:lstStyle/>
                    <a:p>
                      <a:pPr algn="l" rtl="0"/>
                      <a:r>
                        <a:rPr lang="en-US" dirty="0" smtClean="0"/>
                        <a:t>Dosage and duration</a:t>
                      </a:r>
                      <a:endParaRPr lang="ar-SA" dirty="0"/>
                    </a:p>
                  </a:txBody>
                  <a:tcPr/>
                </a:tc>
                <a:tc>
                  <a:txBody>
                    <a:bodyPr/>
                    <a:lstStyle/>
                    <a:p>
                      <a:pPr algn="l" rtl="0"/>
                      <a:r>
                        <a:rPr lang="en-US" dirty="0" smtClean="0"/>
                        <a:t>Age group</a:t>
                      </a:r>
                      <a:endParaRPr lang="ar-SA" dirty="0"/>
                    </a:p>
                  </a:txBody>
                  <a:tcPr/>
                </a:tc>
                <a:tc>
                  <a:txBody>
                    <a:bodyPr/>
                    <a:lstStyle/>
                    <a:p>
                      <a:pPr algn="l" rtl="0"/>
                      <a:r>
                        <a:rPr lang="en-US" dirty="0" smtClean="0"/>
                        <a:t>Drug</a:t>
                      </a:r>
                      <a:endParaRPr lang="ar-SA" dirty="0"/>
                    </a:p>
                  </a:txBody>
                  <a:tcPr/>
                </a:tc>
              </a:tr>
              <a:tr h="2153993">
                <a:tc>
                  <a:txBody>
                    <a:bodyPr/>
                    <a:lstStyle/>
                    <a:p>
                      <a:pPr algn="l" rtl="0"/>
                      <a:r>
                        <a:rPr lang="en-US" dirty="0" smtClean="0"/>
                        <a:t>10 mg/kg per day orally in 2 divided doses for 60 days.</a:t>
                      </a:r>
                    </a:p>
                    <a:p>
                      <a:pPr algn="l" rtl="0"/>
                      <a:endParaRPr lang="en-US" dirty="0" smtClean="0"/>
                    </a:p>
                    <a:p>
                      <a:pPr algn="l" rtl="0"/>
                      <a:r>
                        <a:rPr lang="en-US" dirty="0" smtClean="0"/>
                        <a:t>5-7 mg/kg per day orally in 2 divided doses for 60 days</a:t>
                      </a:r>
                      <a:endParaRPr lang="ar-SA" dirty="0"/>
                    </a:p>
                  </a:txBody>
                  <a:tcPr/>
                </a:tc>
                <a:tc>
                  <a:txBody>
                    <a:bodyPr/>
                    <a:lstStyle/>
                    <a:p>
                      <a:pPr algn="l" rtl="0"/>
                      <a:r>
                        <a:rPr lang="en-US" dirty="0" smtClean="0"/>
                        <a:t>&lt; 12 years</a:t>
                      </a:r>
                    </a:p>
                    <a:p>
                      <a:pPr algn="l" rtl="0"/>
                      <a:endParaRPr lang="en-US" dirty="0" smtClean="0"/>
                    </a:p>
                    <a:p>
                      <a:pPr algn="l" rtl="0"/>
                      <a:endParaRPr lang="en-US" dirty="0" smtClean="0"/>
                    </a:p>
                    <a:p>
                      <a:pPr algn="l" rtl="0"/>
                      <a:r>
                        <a:rPr lang="en-US" dirty="0" smtClean="0"/>
                        <a:t>12 years or older</a:t>
                      </a:r>
                      <a:endParaRPr lang="ar-SA" dirty="0"/>
                    </a:p>
                  </a:txBody>
                  <a:tcPr/>
                </a:tc>
                <a:tc>
                  <a:txBody>
                    <a:bodyPr/>
                    <a:lstStyle/>
                    <a:p>
                      <a:pPr algn="l" rtl="0"/>
                      <a:r>
                        <a:rPr lang="en-US" dirty="0" err="1" smtClean="0"/>
                        <a:t>Benznidazole</a:t>
                      </a:r>
                      <a:endParaRPr lang="ar-SA" dirty="0"/>
                    </a:p>
                  </a:txBody>
                  <a:tcPr/>
                </a:tc>
              </a:tr>
              <a:tr h="3799390">
                <a:tc>
                  <a:txBody>
                    <a:bodyPr/>
                    <a:lstStyle/>
                    <a:p>
                      <a:pPr algn="l" rtl="0"/>
                      <a:r>
                        <a:rPr lang="en-US" dirty="0" smtClean="0"/>
                        <a:t>15-20 mg/kg per day orally in 3 or 4 divided doses for 90 days</a:t>
                      </a:r>
                    </a:p>
                    <a:p>
                      <a:pPr algn="l" rtl="0"/>
                      <a:endParaRPr lang="en-US" dirty="0" smtClean="0"/>
                    </a:p>
                    <a:p>
                      <a:pPr algn="l" rtl="0"/>
                      <a:r>
                        <a:rPr lang="en-US" dirty="0" smtClean="0"/>
                        <a:t>12.5-15 mg/kg per day orally in 3 or 4 divided doses for 90 days</a:t>
                      </a:r>
                    </a:p>
                    <a:p>
                      <a:pPr algn="l" rtl="0"/>
                      <a:endParaRPr lang="en-US" dirty="0" smtClean="0"/>
                    </a:p>
                    <a:p>
                      <a:pPr algn="l" rtl="0"/>
                      <a:r>
                        <a:rPr lang="en-US" dirty="0" smtClean="0"/>
                        <a:t>8-10 mg/kg per day orally in 3 or 4 divided doses for 90 days</a:t>
                      </a:r>
                    </a:p>
                    <a:p>
                      <a:pPr algn="l" rtl="0"/>
                      <a:endParaRPr lang="ar-SA" dirty="0"/>
                    </a:p>
                  </a:txBody>
                  <a:tcPr/>
                </a:tc>
                <a:tc>
                  <a:txBody>
                    <a:bodyPr/>
                    <a:lstStyle/>
                    <a:p>
                      <a:pPr algn="l" rtl="0"/>
                      <a:r>
                        <a:rPr lang="en-US" dirty="0" smtClean="0"/>
                        <a:t>≤ 10 years</a:t>
                      </a:r>
                    </a:p>
                    <a:p>
                      <a:pPr algn="l" rtl="0"/>
                      <a:endParaRPr lang="en-US" dirty="0" smtClean="0"/>
                    </a:p>
                    <a:p>
                      <a:pPr algn="l" rtl="0"/>
                      <a:endParaRPr lang="en-US" dirty="0" smtClean="0"/>
                    </a:p>
                    <a:p>
                      <a:pPr algn="l" rtl="0"/>
                      <a:endParaRPr lang="en-US" dirty="0" smtClean="0"/>
                    </a:p>
                    <a:p>
                      <a:pPr algn="l" rtl="0"/>
                      <a:r>
                        <a:rPr lang="en-US" dirty="0" smtClean="0"/>
                        <a:t>11-16 years</a:t>
                      </a:r>
                    </a:p>
                    <a:p>
                      <a:pPr algn="l" rtl="0"/>
                      <a:endParaRPr lang="en-US" dirty="0" smtClean="0"/>
                    </a:p>
                    <a:p>
                      <a:pPr algn="l" rtl="0"/>
                      <a:endParaRPr lang="en-US" dirty="0" smtClean="0"/>
                    </a:p>
                    <a:p>
                      <a:pPr algn="l" rtl="0"/>
                      <a:endParaRPr lang="en-US" dirty="0" smtClean="0"/>
                    </a:p>
                    <a:p>
                      <a:pPr algn="l" rtl="0"/>
                      <a:r>
                        <a:rPr lang="en-US" dirty="0" smtClean="0"/>
                        <a:t>17 years or older</a:t>
                      </a:r>
                      <a:endParaRPr lang="ar-SA" dirty="0"/>
                    </a:p>
                  </a:txBody>
                  <a:tcPr/>
                </a:tc>
                <a:tc>
                  <a:txBody>
                    <a:bodyPr/>
                    <a:lstStyle/>
                    <a:p>
                      <a:pPr algn="l" rtl="0"/>
                      <a:r>
                        <a:rPr lang="en-US" dirty="0" err="1" smtClean="0"/>
                        <a:t>Nifurtimox</a:t>
                      </a:r>
                      <a:endParaRPr lang="ar-SA" dirty="0"/>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100" b="1" kern="1200" cap="none" baseline="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50800" dist="38100" algn="tr" rotWithShape="0">
                    <a:prstClr val="black">
                      <a:alpha val="40000"/>
                    </a:prstClr>
                  </a:outerShdw>
                </a:effectLst>
                <a:latin typeface="+mj-lt"/>
                <a:ea typeface="+mj-ea"/>
                <a:cs typeface="+mj-cs"/>
              </a:rPr>
              <a:t>THANK YOU</a:t>
            </a:r>
            <a:endParaRPr lang="ar-SA" dirty="0"/>
          </a:p>
        </p:txBody>
      </p:sp>
      <p:pic>
        <p:nvPicPr>
          <p:cNvPr id="4" name="Content Placeholder 3" descr="Tulips.jpg"/>
          <p:cNvPicPr>
            <a:picLocks noGrp="1" noChangeAspect="1"/>
          </p:cNvPicPr>
          <p:nvPr>
            <p:ph idx="1"/>
          </p:nvPr>
        </p:nvPicPr>
        <p:blipFill>
          <a:blip r:embed="rId2" cstate="print"/>
          <a:stretch>
            <a:fillRect/>
          </a:stretch>
        </p:blipFill>
        <p:spPr>
          <a:xfrm>
            <a:off x="1" y="0"/>
            <a:ext cx="9144000" cy="6858000"/>
          </a:xfrm>
        </p:spPr>
      </p:pic>
      <p:pic>
        <p:nvPicPr>
          <p:cNvPr id="5" name="Content Placeholder 3" descr="Tulips.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1047636" y="2967335"/>
            <a:ext cx="7048725" cy="1446550"/>
          </a:xfrm>
          <a:prstGeom prst="rect">
            <a:avLst/>
          </a:prstGeom>
          <a:noFill/>
        </p:spPr>
        <p:txBody>
          <a:bodyPr wrap="none" lIns="91440" tIns="45720" rIns="91440" bIns="45720">
            <a:spAutoFit/>
          </a:bodyPr>
          <a:lstStyle/>
          <a:p>
            <a:pPr algn="ctr"/>
            <a:r>
              <a:rPr lang="en-US" sz="88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US" sz="88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CA060YHZ.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775</TotalTime>
  <Words>3781</Words>
  <Application>Microsoft Office PowerPoint</Application>
  <PresentationFormat>On-screen Show (4:3)</PresentationFormat>
  <Paragraphs>276</Paragraphs>
  <Slides>83</Slides>
  <Notes>1</Notes>
  <HiddenSlides>1</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Apex</vt:lpstr>
      <vt:lpstr>Slide 1</vt:lpstr>
      <vt:lpstr>Trypanosomiasis</vt:lpstr>
      <vt:lpstr>African Trypanosomiasis (Sleeping Sickness) </vt:lpstr>
      <vt:lpstr>Background</vt:lpstr>
      <vt:lpstr>Causes </vt:lpstr>
      <vt:lpstr>Slide 6</vt:lpstr>
      <vt:lpstr>Slide 7</vt:lpstr>
      <vt:lpstr>Slide 8</vt:lpstr>
      <vt:lpstr>Slide 9</vt:lpstr>
      <vt:lpstr>Life cycle</vt:lpstr>
      <vt:lpstr>Slide 11</vt:lpstr>
      <vt:lpstr>Slide 12</vt:lpstr>
      <vt:lpstr>Pathophysiology </vt:lpstr>
      <vt:lpstr>Slide 14</vt:lpstr>
      <vt:lpstr>Slide 15</vt:lpstr>
      <vt:lpstr>Slide 16</vt:lpstr>
      <vt:lpstr>Epidemiology </vt:lpstr>
      <vt:lpstr>Slide 18</vt:lpstr>
      <vt:lpstr>Slide 19</vt:lpstr>
      <vt:lpstr>Slide 20</vt:lpstr>
      <vt:lpstr>Current situation in endemic countries</vt:lpstr>
      <vt:lpstr>Slide 22</vt:lpstr>
      <vt:lpstr>Mortality/Morbidity </vt:lpstr>
      <vt:lpstr>Slide 24</vt:lpstr>
      <vt:lpstr>Slide 25</vt:lpstr>
      <vt:lpstr>Slide 26</vt:lpstr>
      <vt:lpstr>Clinical Presentation</vt:lpstr>
      <vt:lpstr>Slide 28</vt:lpstr>
      <vt:lpstr>Slide 29</vt:lpstr>
      <vt:lpstr>Slide 30</vt:lpstr>
      <vt:lpstr>Slide 31</vt:lpstr>
      <vt:lpstr>Slide 32</vt:lpstr>
      <vt:lpstr>Slide 33</vt:lpstr>
      <vt:lpstr>Slide 34</vt:lpstr>
      <vt:lpstr>Slide 35</vt:lpstr>
      <vt:lpstr>Slide 36</vt:lpstr>
      <vt:lpstr>Laboratory Studies </vt:lpstr>
      <vt:lpstr>Slide 38</vt:lpstr>
      <vt:lpstr>Slide 39</vt:lpstr>
      <vt:lpstr>Slide 40</vt:lpstr>
      <vt:lpstr>Slide 41</vt:lpstr>
      <vt:lpstr>Slide 42</vt:lpstr>
      <vt:lpstr>Imaging Studies</vt:lpstr>
      <vt:lpstr>Other Tests</vt:lpstr>
      <vt:lpstr>Slide 45</vt:lpstr>
      <vt:lpstr>Slide 46</vt:lpstr>
      <vt:lpstr>Treatment &amp; Management</vt:lpstr>
      <vt:lpstr>Slide 48</vt:lpstr>
      <vt:lpstr>Slide 49</vt:lpstr>
      <vt:lpstr>Slide 50</vt:lpstr>
      <vt:lpstr>Slide 51</vt:lpstr>
      <vt:lpstr>Suramin (Metaret) </vt:lpstr>
      <vt:lpstr>Slide 53</vt:lpstr>
      <vt:lpstr>Melarsoprol (Melarsen Oxide-BAL, Mel B, RP 3854) </vt:lpstr>
      <vt:lpstr>Slide 55</vt:lpstr>
      <vt:lpstr>Slide 56</vt:lpstr>
      <vt:lpstr>Eflornithine (Ornidyl) </vt:lpstr>
      <vt:lpstr>Slide 58</vt:lpstr>
      <vt:lpstr>Pentamidine isethionate (Pentam 300, Pentacarinat, NebuPent) </vt:lpstr>
      <vt:lpstr>Slide 60</vt:lpstr>
      <vt:lpstr>Slide 61</vt:lpstr>
      <vt:lpstr>Slide 62</vt:lpstr>
      <vt:lpstr>American Trypanosomiasis  ( Chagas Disease) </vt:lpstr>
      <vt:lpstr>Slide 64</vt:lpstr>
      <vt:lpstr>Epidemiology</vt:lpstr>
      <vt:lpstr>Slide 66</vt:lpstr>
      <vt:lpstr>Life Cycle</vt:lpstr>
      <vt:lpstr>Slide 68</vt:lpstr>
      <vt:lpstr>Slide 69</vt:lpstr>
      <vt:lpstr>Disease </vt:lpstr>
      <vt:lpstr>Slide 71</vt:lpstr>
      <vt:lpstr>Slide 72</vt:lpstr>
      <vt:lpstr>Slide 73</vt:lpstr>
      <vt:lpstr>Slide 74</vt:lpstr>
      <vt:lpstr>Slide 75</vt:lpstr>
      <vt:lpstr>Laboratory Diagnosis</vt:lpstr>
      <vt:lpstr>Antibody Detection </vt:lpstr>
      <vt:lpstr>Slide 78</vt:lpstr>
      <vt:lpstr>Antiparasitic Treatment</vt:lpstr>
      <vt:lpstr>Slide 80</vt:lpstr>
      <vt:lpstr>Slide 81</vt:lpstr>
      <vt:lpstr>Slide 82</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TARIK ZAHER</dc:creator>
  <cp:lastModifiedBy>TARIK ZAHER</cp:lastModifiedBy>
  <cp:revision>163</cp:revision>
  <dcterms:created xsi:type="dcterms:W3CDTF">2006-08-16T00:00:00Z</dcterms:created>
  <dcterms:modified xsi:type="dcterms:W3CDTF">2011-05-06T08:15:56Z</dcterms:modified>
</cp:coreProperties>
</file>