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338" r:id="rId3"/>
    <p:sldId id="339" r:id="rId4"/>
    <p:sldId id="340" r:id="rId5"/>
    <p:sldId id="359" r:id="rId6"/>
    <p:sldId id="260" r:id="rId7"/>
    <p:sldId id="257" r:id="rId8"/>
    <p:sldId id="259" r:id="rId9"/>
    <p:sldId id="274" r:id="rId10"/>
    <p:sldId id="273" r:id="rId11"/>
    <p:sldId id="275" r:id="rId12"/>
    <p:sldId id="276" r:id="rId13"/>
    <p:sldId id="341" r:id="rId14"/>
    <p:sldId id="282" r:id="rId15"/>
    <p:sldId id="284" r:id="rId16"/>
    <p:sldId id="281" r:id="rId17"/>
    <p:sldId id="360" r:id="rId18"/>
    <p:sldId id="280" r:id="rId19"/>
    <p:sldId id="289" r:id="rId20"/>
    <p:sldId id="285" r:id="rId21"/>
    <p:sldId id="342" r:id="rId22"/>
    <p:sldId id="351" r:id="rId23"/>
    <p:sldId id="350" r:id="rId24"/>
    <p:sldId id="349" r:id="rId25"/>
    <p:sldId id="361" r:id="rId26"/>
    <p:sldId id="348" r:id="rId27"/>
    <p:sldId id="347" r:id="rId28"/>
    <p:sldId id="353" r:id="rId29"/>
    <p:sldId id="352" r:id="rId30"/>
    <p:sldId id="346" r:id="rId31"/>
    <p:sldId id="345" r:id="rId32"/>
    <p:sldId id="354" r:id="rId33"/>
    <p:sldId id="357" r:id="rId34"/>
    <p:sldId id="356" r:id="rId35"/>
    <p:sldId id="358" r:id="rId36"/>
    <p:sldId id="318" r:id="rId37"/>
    <p:sldId id="287" r:id="rId38"/>
    <p:sldId id="292" r:id="rId39"/>
    <p:sldId id="293" r:id="rId40"/>
    <p:sldId id="286" r:id="rId41"/>
    <p:sldId id="290" r:id="rId42"/>
    <p:sldId id="294" r:id="rId43"/>
    <p:sldId id="291" r:id="rId44"/>
    <p:sldId id="279" r:id="rId45"/>
    <p:sldId id="278" r:id="rId46"/>
    <p:sldId id="362" r:id="rId47"/>
    <p:sldId id="295" r:id="rId48"/>
    <p:sldId id="300" r:id="rId49"/>
    <p:sldId id="299" r:id="rId50"/>
    <p:sldId id="298" r:id="rId51"/>
    <p:sldId id="302" r:id="rId52"/>
    <p:sldId id="303" r:id="rId53"/>
    <p:sldId id="301" r:id="rId54"/>
    <p:sldId id="297" r:id="rId55"/>
    <p:sldId id="304" r:id="rId56"/>
    <p:sldId id="296" r:id="rId57"/>
    <p:sldId id="277" r:id="rId58"/>
    <p:sldId id="270" r:id="rId59"/>
    <p:sldId id="269" r:id="rId60"/>
    <p:sldId id="316" r:id="rId61"/>
    <p:sldId id="317" r:id="rId62"/>
    <p:sldId id="268" r:id="rId63"/>
    <p:sldId id="305" r:id="rId64"/>
    <p:sldId id="315" r:id="rId65"/>
    <p:sldId id="319" r:id="rId66"/>
    <p:sldId id="314" r:id="rId67"/>
    <p:sldId id="320" r:id="rId68"/>
    <p:sldId id="313" r:id="rId69"/>
    <p:sldId id="321" r:id="rId70"/>
    <p:sldId id="322" r:id="rId71"/>
    <p:sldId id="323" r:id="rId72"/>
    <p:sldId id="311" r:id="rId73"/>
    <p:sldId id="329" r:id="rId74"/>
    <p:sldId id="326" r:id="rId75"/>
    <p:sldId id="325" r:id="rId76"/>
    <p:sldId id="324" r:id="rId77"/>
    <p:sldId id="309" r:id="rId78"/>
    <p:sldId id="308" r:id="rId79"/>
    <p:sldId id="307" r:id="rId80"/>
    <p:sldId id="332" r:id="rId81"/>
    <p:sldId id="330" r:id="rId82"/>
    <p:sldId id="331" r:id="rId83"/>
    <p:sldId id="306" r:id="rId84"/>
    <p:sldId id="267" r:id="rId85"/>
    <p:sldId id="266" r:id="rId86"/>
    <p:sldId id="265" r:id="rId87"/>
    <p:sldId id="264" r:id="rId88"/>
    <p:sldId id="263" r:id="rId89"/>
    <p:sldId id="337" r:id="rId90"/>
    <p:sldId id="336" r:id="rId91"/>
    <p:sldId id="262" r:id="rId92"/>
    <p:sldId id="335" r:id="rId93"/>
    <p:sldId id="333" r:id="rId94"/>
    <p:sldId id="258" r:id="rId9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080"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5F628C9-21A8-4D67-82B0-D1D7A61B37F7}" type="datetimeFigureOut">
              <a:rPr lang="ar-EG" smtClean="0"/>
              <a:pPr/>
              <a:t>16/06/1433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4ADDC2D-E0A5-4E9F-96DB-19423A19C6FB}" type="slidenum">
              <a:rPr lang="ar-EG" smtClean="0"/>
              <a:pPr/>
              <a:t>‹#›</a:t>
            </a:fld>
            <a:endParaRPr lang="ar-EG"/>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F628C9-21A8-4D67-82B0-D1D7A61B37F7}" type="datetimeFigureOut">
              <a:rPr lang="ar-EG" smtClean="0"/>
              <a:pPr/>
              <a:t>16/06/1433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4ADDC2D-E0A5-4E9F-96DB-19423A19C6FB}"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F628C9-21A8-4D67-82B0-D1D7A61B37F7}" type="datetimeFigureOut">
              <a:rPr lang="ar-EG" smtClean="0"/>
              <a:pPr/>
              <a:t>16/06/1433</a:t>
            </a:fld>
            <a:endParaRPr lang="ar-EG"/>
          </a:p>
        </p:txBody>
      </p:sp>
      <p:sp>
        <p:nvSpPr>
          <p:cNvPr id="5" name="Footer Placeholder 4"/>
          <p:cNvSpPr>
            <a:spLocks noGrp="1"/>
          </p:cNvSpPr>
          <p:nvPr>
            <p:ph type="ftr" sz="quarter" idx="11"/>
          </p:nvPr>
        </p:nvSpPr>
        <p:spPr>
          <a:xfrm>
            <a:off x="2640597" y="6377459"/>
            <a:ext cx="3836404" cy="365125"/>
          </a:xfrm>
        </p:spPr>
        <p:txBody>
          <a:bodyPr/>
          <a:lstStyle/>
          <a:p>
            <a:endParaRPr lang="ar-EG"/>
          </a:p>
        </p:txBody>
      </p:sp>
      <p:sp>
        <p:nvSpPr>
          <p:cNvPr id="6" name="Slide Number Placeholder 5"/>
          <p:cNvSpPr>
            <a:spLocks noGrp="1"/>
          </p:cNvSpPr>
          <p:nvPr>
            <p:ph type="sldNum" sz="quarter" idx="12"/>
          </p:nvPr>
        </p:nvSpPr>
        <p:spPr/>
        <p:txBody>
          <a:bodyPr/>
          <a:lstStyle/>
          <a:p>
            <a:fld id="{F4ADDC2D-E0A5-4E9F-96DB-19423A19C6FB}"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F628C9-21A8-4D67-82B0-D1D7A61B37F7}" type="datetimeFigureOut">
              <a:rPr lang="ar-EG" smtClean="0"/>
              <a:pPr/>
              <a:t>16/06/1433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4ADDC2D-E0A5-4E9F-96DB-19423A19C6FB}"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F628C9-21A8-4D67-82B0-D1D7A61B37F7}" type="datetimeFigureOut">
              <a:rPr lang="ar-EG" smtClean="0"/>
              <a:pPr/>
              <a:t>16/06/1433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4ADDC2D-E0A5-4E9F-96DB-19423A19C6FB}"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F628C9-21A8-4D67-82B0-D1D7A61B37F7}" type="datetimeFigureOut">
              <a:rPr lang="ar-EG" smtClean="0"/>
              <a:pPr/>
              <a:t>16/06/1433</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4ADDC2D-E0A5-4E9F-96DB-19423A19C6FB}"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5F628C9-21A8-4D67-82B0-D1D7A61B37F7}" type="datetimeFigureOut">
              <a:rPr lang="ar-EG" smtClean="0"/>
              <a:pPr/>
              <a:t>16/06/1433</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4ADDC2D-E0A5-4E9F-96DB-19423A19C6FB}"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F628C9-21A8-4D67-82B0-D1D7A61B37F7}" type="datetimeFigureOut">
              <a:rPr lang="ar-EG" smtClean="0"/>
              <a:pPr/>
              <a:t>16/06/1433</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4ADDC2D-E0A5-4E9F-96DB-19423A19C6FB}"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628C9-21A8-4D67-82B0-D1D7A61B37F7}" type="datetimeFigureOut">
              <a:rPr lang="ar-EG" smtClean="0"/>
              <a:pPr/>
              <a:t>16/06/1433</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4ADDC2D-E0A5-4E9F-96DB-19423A19C6FB}"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F628C9-21A8-4D67-82B0-D1D7A61B37F7}" type="datetimeFigureOut">
              <a:rPr lang="ar-EG" smtClean="0"/>
              <a:pPr/>
              <a:t>16/06/1433</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4ADDC2D-E0A5-4E9F-96DB-19423A19C6FB}" type="slidenum">
              <a:rPr lang="ar-EG" smtClean="0"/>
              <a:pPr/>
              <a:t>‹#›</a:t>
            </a:fld>
            <a:endParaRPr lang="ar-EG"/>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5F628C9-21A8-4D67-82B0-D1D7A61B37F7}" type="datetimeFigureOut">
              <a:rPr lang="ar-EG" smtClean="0"/>
              <a:pPr/>
              <a:t>16/06/1433</a:t>
            </a:fld>
            <a:endParaRPr lang="ar-EG"/>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ar-EG"/>
          </a:p>
        </p:txBody>
      </p:sp>
      <p:sp>
        <p:nvSpPr>
          <p:cNvPr id="7" name="Slide Number Placeholder 6"/>
          <p:cNvSpPr>
            <a:spLocks noGrp="1"/>
          </p:cNvSpPr>
          <p:nvPr>
            <p:ph type="sldNum" sz="quarter" idx="12"/>
          </p:nvPr>
        </p:nvSpPr>
        <p:spPr>
          <a:xfrm>
            <a:off x="8339328" y="1170432"/>
            <a:ext cx="733864" cy="201168"/>
          </a:xfrm>
        </p:spPr>
        <p:txBody>
          <a:bodyPr/>
          <a:lstStyle/>
          <a:p>
            <a:fld id="{F4ADDC2D-E0A5-4E9F-96DB-19423A19C6FB}" type="slidenum">
              <a:rPr lang="ar-EG" smtClean="0"/>
              <a:pPr/>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5F628C9-21A8-4D67-82B0-D1D7A61B37F7}" type="datetimeFigureOut">
              <a:rPr lang="ar-EG" smtClean="0"/>
              <a:pPr/>
              <a:t>16/06/1433</a:t>
            </a:fld>
            <a:endParaRPr lang="ar-EG"/>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ar-EG"/>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4ADDC2D-E0A5-4E9F-96DB-19423A19C6FB}"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emedicine.medscape.com/article/197319-overview"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emedicine.medscape.com/article/170539-overview"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emedicine.medscape.com/article/126354-overview" TargetMode="External"/><Relationship Id="rId2" Type="http://schemas.openxmlformats.org/officeDocument/2006/relationships/hyperlink" Target="http://emedicine.medscape.com/article/206996-overview" TargetMode="External"/><Relationship Id="rId1" Type="http://schemas.openxmlformats.org/officeDocument/2006/relationships/slideLayout" Target="../slideLayouts/slideLayout2.xml"/><Relationship Id="rId4" Type="http://schemas.openxmlformats.org/officeDocument/2006/relationships/hyperlink" Target="http://emedicine.medscape.com/article/182098-overview"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emedicine.medscape.com/article/794583-overvie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emedicine.medscape.com/article/1271543-overview"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emedicine.medscape.com/article/175667-overview" TargetMode="External"/><Relationship Id="rId2" Type="http://schemas.openxmlformats.org/officeDocument/2006/relationships/hyperlink" Target="http://emedicine.medscape.com/article/171886-overview"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emedicine.medscape.com/article/181753-overview"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emedicine.medscape.com/article/199627-overview"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medicine.medscape.com/article/1271543-overview"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2856"/>
            <a:ext cx="8077200" cy="2896344"/>
          </a:xfrm>
        </p:spPr>
        <p:txBody>
          <a:bodyPr>
            <a:noAutofit/>
          </a:bodyPr>
          <a:lstStyle/>
          <a:p>
            <a:r>
              <a:rPr lang="en-US" sz="4400" b="1" dirty="0" smtClean="0">
                <a:latin typeface="Aharoni" pitchFamily="2" charset="-79"/>
                <a:cs typeface="Aharoni" pitchFamily="2" charset="-79"/>
              </a:rPr>
              <a:t>PERIOPERATIVE MANAGEMENT OF THE PATIENTS WITH LIVER DISEA</a:t>
            </a:r>
            <a:r>
              <a:rPr lang="en-US" sz="4000" b="1" dirty="0" smtClean="0">
                <a:latin typeface="Aharoni" pitchFamily="2" charset="-79"/>
                <a:cs typeface="Aharoni" pitchFamily="2" charset="-79"/>
              </a:rPr>
              <a:t>SE </a:t>
            </a:r>
            <a:br>
              <a:rPr lang="en-US" sz="4000" b="1" dirty="0" smtClean="0">
                <a:latin typeface="Aharoni" pitchFamily="2" charset="-79"/>
                <a:cs typeface="Aharoni" pitchFamily="2" charset="-79"/>
              </a:rPr>
            </a:br>
            <a:endParaRPr lang="ar-EG" sz="4000" dirty="0">
              <a:latin typeface="Aharoni" pitchFamily="2" charset="-79"/>
            </a:endParaRPr>
          </a:p>
        </p:txBody>
      </p:sp>
      <p:sp>
        <p:nvSpPr>
          <p:cNvPr id="6" name="Subtitle 5"/>
          <p:cNvSpPr>
            <a:spLocks noGrp="1"/>
          </p:cNvSpPr>
          <p:nvPr>
            <p:ph type="subTitle" idx="1"/>
          </p:nvPr>
        </p:nvSpPr>
        <p:spPr>
          <a:xfrm>
            <a:off x="539552" y="5589240"/>
            <a:ext cx="8077200" cy="1096144"/>
          </a:xfrm>
        </p:spPr>
        <p:txBody>
          <a:bodyPr>
            <a:noAutofit/>
          </a:bodyPr>
          <a:lstStyle/>
          <a:p>
            <a:r>
              <a:rPr lang="en-US" sz="1400" b="1" dirty="0" smtClean="0"/>
              <a:t>. </a:t>
            </a:r>
          </a:p>
          <a:p>
            <a:pPr algn="ctr"/>
            <a:r>
              <a:rPr lang="en-US" sz="4000" b="1" dirty="0" smtClean="0">
                <a:solidFill>
                  <a:srgbClr val="FFC000"/>
                </a:solidFill>
              </a:rPr>
              <a:t>Dr - MOHAMMED EMAM</a:t>
            </a:r>
          </a:p>
          <a:p>
            <a:pPr algn="ctr"/>
            <a:r>
              <a:rPr lang="en-US" sz="1800" b="1" dirty="0" smtClean="0"/>
              <a:t>PROF. GASTRENTROLOGY &amp;HEPATOLOGY</a:t>
            </a:r>
            <a:endParaRPr lang="en-US" sz="1600" b="1" dirty="0" smtClean="0"/>
          </a:p>
          <a:p>
            <a:pPr algn="ctr"/>
            <a:r>
              <a:rPr lang="en-US" sz="1600" b="1" dirty="0" smtClean="0"/>
              <a:t>ZAGAZIG UNIVESITY -EGYPT </a:t>
            </a:r>
          </a:p>
          <a:p>
            <a:r>
              <a:rPr lang="en-US" sz="2400" b="1" dirty="0" smtClean="0"/>
              <a:t> </a:t>
            </a:r>
            <a:endParaRPr lang="ar-EG" sz="2400" b="1" dirty="0"/>
          </a:p>
        </p:txBody>
      </p:sp>
      <p:pic>
        <p:nvPicPr>
          <p:cNvPr id="2050" name="Picture 2"/>
          <p:cNvPicPr>
            <a:picLocks noChangeAspect="1" noChangeArrowheads="1"/>
          </p:cNvPicPr>
          <p:nvPr/>
        </p:nvPicPr>
        <p:blipFill>
          <a:blip r:embed="rId2" cstate="print"/>
          <a:srcRect/>
          <a:stretch>
            <a:fillRect/>
          </a:stretch>
        </p:blipFill>
        <p:spPr bwMode="auto">
          <a:xfrm>
            <a:off x="4860032" y="260648"/>
            <a:ext cx="4038997" cy="1912039"/>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7452320" y="5301208"/>
            <a:ext cx="1440160" cy="10441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Importance</a:t>
            </a:r>
            <a:endParaRPr lang="ar-EG" sz="6000"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algn="l"/>
            <a:r>
              <a:rPr lang="en-US" sz="4400" b="1" dirty="0" smtClean="0"/>
              <a:t>Patients undergoing non hepatic general surgery has mortality rates about 16.3% for patients with cirrhosis compared with 3.5% in the control group </a:t>
            </a:r>
            <a:r>
              <a:rPr lang="en-US" sz="3600" b="1" dirty="0" smtClean="0"/>
              <a:t>during first month . </a:t>
            </a:r>
            <a:endParaRPr lang="ar-EG" sz="3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lnSpcReduction="10000"/>
          </a:bodyPr>
          <a:lstStyle/>
          <a:p>
            <a:pPr algn="l"/>
            <a:r>
              <a:rPr lang="en-US" sz="3600" b="1" dirty="0" smtClean="0"/>
              <a:t>De compensated liver disease increases the risk of postoperative complications (e.g., acute hepatic failure, infections including sepsis, bleeding, poor wound healing, and renal dysfunction). </a:t>
            </a:r>
          </a:p>
          <a:p>
            <a:pPr algn="l"/>
            <a:endParaRPr lang="en-US" sz="3600" b="1" dirty="0" smtClean="0"/>
          </a:p>
          <a:p>
            <a:pPr algn="l"/>
            <a:r>
              <a:rPr lang="en-US" sz="3600" b="1" dirty="0" smtClean="0"/>
              <a:t>Assessing risk in these patients is a not easy but important effort.</a:t>
            </a:r>
            <a:endParaRPr lang="ar-EG" sz="3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6793"/>
            <a:ext cx="8229600" cy="4844008"/>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sz="4000" b="1" dirty="0" smtClean="0"/>
              <a:t>In general, the liver has large functional reserve because of its dual blood supply: portal-venous (75%) and hepatic-arterial (25%). Hence, </a:t>
            </a:r>
            <a:r>
              <a:rPr lang="en-US" sz="4000" b="1" u="sng" dirty="0" smtClean="0"/>
              <a:t>clinical manifestations of liver damage occur only after considerable injury</a:t>
            </a:r>
            <a:endParaRPr lang="ar-EG" sz="4000" b="1" u="sn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467544" y="3501008"/>
            <a:ext cx="8077200" cy="1673225"/>
          </a:xfrm>
        </p:spPr>
        <p:style>
          <a:lnRef idx="1">
            <a:schemeClr val="accent6"/>
          </a:lnRef>
          <a:fillRef idx="3">
            <a:schemeClr val="accent6"/>
          </a:fillRef>
          <a:effectRef idx="2">
            <a:schemeClr val="accent6"/>
          </a:effectRef>
          <a:fontRef idx="minor">
            <a:schemeClr val="lt1"/>
          </a:fontRef>
        </p:style>
        <p:txBody>
          <a:bodyPr>
            <a:noAutofit/>
          </a:bodyPr>
          <a:lstStyle/>
          <a:p>
            <a:pPr algn="ctr"/>
            <a:r>
              <a:rPr lang="en-US" sz="6600" dirty="0" smtClean="0"/>
              <a:t>SURGICAL RISK ASSESSMENT</a:t>
            </a:r>
            <a:endParaRPr lang="ar-EG" sz="6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 of surgical risk </a:t>
            </a:r>
            <a:endParaRPr lang="ar-EG" dirty="0"/>
          </a:p>
        </p:txBody>
      </p:sp>
      <p:sp>
        <p:nvSpPr>
          <p:cNvPr id="3" name="Content Placeholder 2"/>
          <p:cNvSpPr>
            <a:spLocks noGrp="1"/>
          </p:cNvSpPr>
          <p:nvPr>
            <p:ph idx="1"/>
          </p:nvPr>
        </p:nvSpPr>
        <p:spPr>
          <a:xfrm>
            <a:off x="457200" y="1775191"/>
            <a:ext cx="8219256" cy="4894169"/>
          </a:xfrm>
        </p:spPr>
        <p:style>
          <a:lnRef idx="0">
            <a:schemeClr val="accent6"/>
          </a:lnRef>
          <a:fillRef idx="3">
            <a:schemeClr val="accent6"/>
          </a:fillRef>
          <a:effectRef idx="3">
            <a:schemeClr val="accent6"/>
          </a:effectRef>
          <a:fontRef idx="minor">
            <a:schemeClr val="lt1"/>
          </a:fontRef>
        </p:style>
        <p:txBody>
          <a:bodyPr>
            <a:noAutofit/>
          </a:bodyPr>
          <a:lstStyle/>
          <a:p>
            <a:pPr algn="l">
              <a:buNone/>
            </a:pPr>
            <a:r>
              <a:rPr lang="en-US" sz="6000" b="1" u="sng" dirty="0" smtClean="0"/>
              <a:t>The extent of liver dysfunction and type of surgery </a:t>
            </a:r>
            <a:r>
              <a:rPr lang="en-US" sz="6000" b="1" dirty="0" smtClean="0"/>
              <a:t>play key roles in determining a patient’s specific risk.</a:t>
            </a:r>
          </a:p>
          <a:p>
            <a:pPr algn="l"/>
            <a:r>
              <a:rPr lang="en-US" sz="6000" b="1" dirty="0" smtClean="0"/>
              <a:t>. </a:t>
            </a:r>
            <a:endParaRPr lang="ar-EG" sz="6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 of surgical risk </a:t>
            </a:r>
            <a:endParaRPr lang="ar-EG" dirty="0"/>
          </a:p>
        </p:txBody>
      </p:sp>
      <p:sp>
        <p:nvSpPr>
          <p:cNvPr id="3" name="Content Placeholder 2"/>
          <p:cNvSpPr>
            <a:spLocks noGrp="1"/>
          </p:cNvSpPr>
          <p:nvPr>
            <p:ph idx="1"/>
          </p:nvPr>
        </p:nvSpPr>
        <p:spPr>
          <a:xfrm>
            <a:off x="457200" y="1775191"/>
            <a:ext cx="8219256" cy="4894169"/>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sz="4400" b="1" dirty="0" smtClean="0"/>
              <a:t>In addition, liver disease can affect almost every organ and system in the body, including the respiratory and circulatory systems, the brain, the kidneys, and the immune system. </a:t>
            </a:r>
            <a:endParaRPr lang="ar-EG" sz="4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6793"/>
            <a:ext cx="8229600" cy="4844008"/>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sz="4000" b="1" dirty="0" smtClean="0"/>
              <a:t>The extent to which secondary manifestations of liver disease affect other systems may be just as important as the manifestations of primary liver dysfunction in predicting the outcome after surgery</a:t>
            </a:r>
            <a:endParaRPr lang="ar-EG" sz="40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6792"/>
            <a:ext cx="8219256" cy="4968551"/>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sz="4000" b="1" dirty="0" smtClean="0"/>
              <a:t>Co morbid conditions responsible for </a:t>
            </a:r>
            <a:r>
              <a:rPr lang="en-US" sz="4000" b="1" dirty="0" err="1" smtClean="0"/>
              <a:t>peri</a:t>
            </a:r>
            <a:r>
              <a:rPr lang="en-US" sz="4000" b="1" dirty="0" smtClean="0"/>
              <a:t>- operative morbidity and mortality (</a:t>
            </a:r>
            <a:r>
              <a:rPr lang="en-US" sz="4000" b="1" dirty="0" err="1" smtClean="0"/>
              <a:t>eg</a:t>
            </a:r>
            <a:r>
              <a:rPr lang="en-US" sz="4000" b="1" dirty="0" smtClean="0"/>
              <a:t>, </a:t>
            </a:r>
            <a:r>
              <a:rPr lang="en-US" sz="4000" b="1" dirty="0" err="1" smtClean="0"/>
              <a:t>coagulopathy</a:t>
            </a:r>
            <a:r>
              <a:rPr lang="en-US" sz="4000" b="1" dirty="0" smtClean="0"/>
              <a:t>, intravascular volume, renal function, electrolytes, cardiovascular status, and nutritional status) should be identified before surgery</a:t>
            </a:r>
            <a:endParaRPr lang="ar-EG" sz="40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algn="l"/>
            <a:r>
              <a:rPr lang="en-US" sz="6000" b="1" dirty="0" smtClean="0"/>
              <a:t>Optimal preparation may decrease death and complications after surgery. </a:t>
            </a:r>
            <a:endParaRPr lang="ar-EG" sz="60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427637"/>
            <a:ext cx="9144000" cy="3732159"/>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0" y="4140144"/>
            <a:ext cx="9144000" cy="2780928"/>
          </a:xfrm>
          <a:prstGeom prst="rect">
            <a:avLst/>
          </a:prstGeom>
          <a:noFill/>
          <a:ln w="9525">
            <a:noFill/>
            <a:miter lim="800000"/>
            <a:headEnd/>
            <a:tailEnd/>
          </a:ln>
        </p:spPr>
      </p:pic>
      <p:sp>
        <p:nvSpPr>
          <p:cNvPr id="7" name="Rectangle 6"/>
          <p:cNvSpPr/>
          <p:nvPr/>
        </p:nvSpPr>
        <p:spPr>
          <a:xfrm>
            <a:off x="0" y="6211669"/>
            <a:ext cx="4572000" cy="646331"/>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r>
              <a:rPr lang="en-US" dirty="0" smtClean="0">
                <a:solidFill>
                  <a:schemeClr val="bg1"/>
                </a:solidFill>
              </a:rPr>
              <a:t>Algorithm for a patient with liver disease for whom surgery is being consider</a:t>
            </a:r>
            <a:endParaRPr lang="ar-EG"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628800"/>
            <a:ext cx="8229600" cy="4625609"/>
          </a:xfrm>
        </p:spPr>
        <p:style>
          <a:lnRef idx="0">
            <a:schemeClr val="accent6"/>
          </a:lnRef>
          <a:fillRef idx="3">
            <a:schemeClr val="accent6"/>
          </a:fillRef>
          <a:effectRef idx="3">
            <a:schemeClr val="accent6"/>
          </a:effectRef>
          <a:fontRef idx="minor">
            <a:schemeClr val="lt1"/>
          </a:fontRef>
        </p:style>
        <p:txBody>
          <a:bodyPr/>
          <a:lstStyle/>
          <a:p>
            <a:endParaRPr lang="ar-EG" dirty="0"/>
          </a:p>
        </p:txBody>
      </p:sp>
      <p:pic>
        <p:nvPicPr>
          <p:cNvPr id="1026" name="Picture 2"/>
          <p:cNvPicPr>
            <a:picLocks noChangeAspect="1" noChangeArrowheads="1"/>
          </p:cNvPicPr>
          <p:nvPr/>
        </p:nvPicPr>
        <p:blipFill>
          <a:blip r:embed="rId2" cstate="print"/>
          <a:srcRect/>
          <a:stretch>
            <a:fillRect/>
          </a:stretch>
        </p:blipFill>
        <p:spPr bwMode="auto">
          <a:xfrm>
            <a:off x="395536" y="1628800"/>
            <a:ext cx="8280920" cy="4587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t>Quantitative risk stratification</a:t>
            </a:r>
            <a:br>
              <a:rPr lang="en-US" sz="5300" dirty="0" smtClean="0"/>
            </a:br>
            <a:endParaRPr lang="ar-EG"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Autofit/>
          </a:bodyPr>
          <a:lstStyle/>
          <a:p>
            <a:pPr algn="l"/>
            <a:r>
              <a:rPr lang="en-US" sz="4000" b="1" dirty="0" smtClean="0"/>
              <a:t>Two risk stratifications schemes have been used to estimate the </a:t>
            </a:r>
            <a:r>
              <a:rPr lang="en-US" sz="4000" b="1" dirty="0" err="1" smtClean="0"/>
              <a:t>perioperative</a:t>
            </a:r>
            <a:r>
              <a:rPr lang="en-US" sz="4000" b="1" dirty="0" smtClean="0"/>
              <a:t> risk of patients with cirrhosis: the Child-</a:t>
            </a:r>
            <a:r>
              <a:rPr lang="en-US" sz="4000" b="1" dirty="0" err="1" smtClean="0"/>
              <a:t>Turcotte</a:t>
            </a:r>
            <a:r>
              <a:rPr lang="en-US" sz="4000" b="1" dirty="0" smtClean="0"/>
              <a:t>-Pugh score and the Model for End-Stage Liver Disease (MELD) score.</a:t>
            </a:r>
          </a:p>
          <a:p>
            <a:pPr algn="l"/>
            <a:endParaRPr lang="ar-EG" sz="40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404664"/>
            <a:ext cx="9144000" cy="6858000"/>
          </a:xfrm>
          <a:prstGeom prst="rect">
            <a:avLst/>
          </a:prstGeom>
          <a:ln>
            <a:headEnd/>
            <a:tailEnd/>
          </a:ln>
        </p:spPr>
        <p:style>
          <a:lnRef idx="1">
            <a:schemeClr val="accent6"/>
          </a:lnRef>
          <a:fillRef idx="3">
            <a:schemeClr val="accent6"/>
          </a:fillRef>
          <a:effectRef idx="2">
            <a:schemeClr val="accent6"/>
          </a:effectRef>
          <a:fontRef idx="minor">
            <a:schemeClr val="lt1"/>
          </a:fontRef>
        </p:style>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CTP score </a:t>
            </a:r>
            <a:endParaRPr lang="ar-EG" dirty="0"/>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Autofit/>
          </a:bodyPr>
          <a:lstStyle/>
          <a:p>
            <a:pPr algn="l"/>
            <a:r>
              <a:rPr lang="en-US" sz="4400" b="1" dirty="0" smtClean="0"/>
              <a:t>Patients with CTP class A disease are estimated to have a 10% mortality rate after abdominal surgery. That mortality rate increases to 30-31% for CTP class B and 76-82% for CTP class C</a:t>
            </a:r>
            <a:endParaRPr lang="ar-EG" sz="4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CTP SCORE</a:t>
            </a:r>
            <a:endParaRPr lang="ar-EG" dirty="0"/>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a:bodyPr>
          <a:lstStyle/>
          <a:p>
            <a:pPr algn="l"/>
            <a:r>
              <a:rPr lang="en-US" b="1" dirty="0" smtClean="0"/>
              <a:t>However, the CTP scoring system has been challenged for its doubt and </a:t>
            </a:r>
            <a:r>
              <a:rPr lang="en-US" b="1" dirty="0" err="1" smtClean="0"/>
              <a:t>interobserver</a:t>
            </a:r>
            <a:r>
              <a:rPr lang="en-US" b="1" dirty="0" smtClean="0"/>
              <a:t> variability because it includes subjective parameters (</a:t>
            </a:r>
            <a:r>
              <a:rPr lang="en-US" b="1" dirty="0" err="1" smtClean="0"/>
              <a:t>eg</a:t>
            </a:r>
            <a:r>
              <a:rPr lang="en-US" b="1" dirty="0" smtClean="0"/>
              <a:t>, degree of </a:t>
            </a:r>
            <a:r>
              <a:rPr lang="en-US" b="1" dirty="0" err="1" smtClean="0"/>
              <a:t>ascites</a:t>
            </a:r>
            <a:r>
              <a:rPr lang="en-US" b="1" dirty="0" smtClean="0"/>
              <a:t> and encephalopathy</a:t>
            </a:r>
          </a:p>
          <a:p>
            <a:pPr algn="l"/>
            <a:r>
              <a:rPr lang="en-US" b="1" dirty="0" smtClean="0"/>
              <a:t>. Patients within a given class are not homogenous but also not distinguished between, a feature for which it has also been criticized</a:t>
            </a:r>
            <a:endParaRPr lang="ar-EG"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MELD score </a:t>
            </a:r>
            <a:endParaRPr lang="ar-EG" dirty="0"/>
          </a:p>
        </p:txBody>
      </p:sp>
      <p:sp>
        <p:nvSpPr>
          <p:cNvPr id="3" name="Content Placeholder 2"/>
          <p:cNvSpPr>
            <a:spLocks noGrp="1"/>
          </p:cNvSpPr>
          <p:nvPr>
            <p:ph idx="1"/>
          </p:nvPr>
        </p:nvSpPr>
        <p:spPr>
          <a:xfrm>
            <a:off x="457200" y="1628800"/>
            <a:ext cx="8363272" cy="4968551"/>
          </a:xfrm>
        </p:spPr>
        <p:style>
          <a:lnRef idx="1">
            <a:schemeClr val="accent6"/>
          </a:lnRef>
          <a:fillRef idx="3">
            <a:schemeClr val="accent6"/>
          </a:fillRef>
          <a:effectRef idx="2">
            <a:schemeClr val="accent6"/>
          </a:effectRef>
          <a:fontRef idx="minor">
            <a:schemeClr val="lt1"/>
          </a:fontRef>
        </p:style>
        <p:txBody>
          <a:bodyPr>
            <a:noAutofit/>
          </a:bodyPr>
          <a:lstStyle/>
          <a:p>
            <a:pPr algn="l"/>
            <a:r>
              <a:rPr lang="en-US" sz="4000" b="1" dirty="0" smtClean="0"/>
              <a:t>calculated from equation, : </a:t>
            </a:r>
          </a:p>
          <a:p>
            <a:pPr algn="l"/>
            <a:r>
              <a:rPr lang="en-US" sz="4000" b="1" dirty="0" smtClean="0"/>
              <a:t>(3.8 ×log </a:t>
            </a:r>
            <a:r>
              <a:rPr lang="en-US" sz="4000" b="1" dirty="0" err="1" smtClean="0"/>
              <a:t>bilirubin</a:t>
            </a:r>
            <a:r>
              <a:rPr lang="en-US" sz="4000" b="1" dirty="0" smtClean="0"/>
              <a:t> value) + (11.2 </a:t>
            </a:r>
            <a:r>
              <a:rPr lang="en-US" sz="4000" b="1" dirty="0" err="1" smtClean="0"/>
              <a:t>Xlog</a:t>
            </a:r>
            <a:r>
              <a:rPr lang="en-US" sz="4000" b="1" dirty="0" smtClean="0"/>
              <a:t> INR) + (9.6 </a:t>
            </a:r>
            <a:r>
              <a:rPr lang="en-US" sz="4000" b="1" dirty="0" err="1" smtClean="0"/>
              <a:t>Xlog</a:t>
            </a:r>
            <a:r>
              <a:rPr lang="en-US" sz="4000" b="1" dirty="0" smtClean="0"/>
              <a:t> </a:t>
            </a:r>
            <a:r>
              <a:rPr lang="en-US" sz="4000" b="1" dirty="0" err="1" smtClean="0"/>
              <a:t>creatinine</a:t>
            </a:r>
            <a:r>
              <a:rPr lang="en-US" sz="4000" b="1" dirty="0" smtClean="0"/>
              <a:t> value),</a:t>
            </a:r>
          </a:p>
          <a:p>
            <a:pPr algn="l"/>
            <a:endParaRPr lang="en-US" sz="4000" b="1" dirty="0" smtClean="0"/>
          </a:p>
          <a:p>
            <a:pPr algn="l"/>
            <a:r>
              <a:rPr lang="en-US" sz="4000" b="1" dirty="0" smtClean="0"/>
              <a:t> where </a:t>
            </a:r>
            <a:r>
              <a:rPr lang="en-US" sz="4000" b="1" dirty="0" err="1" smtClean="0"/>
              <a:t>bilirubin</a:t>
            </a:r>
            <a:r>
              <a:rPr lang="en-US" sz="4000" b="1" dirty="0" smtClean="0"/>
              <a:t> and </a:t>
            </a:r>
            <a:r>
              <a:rPr lang="en-US" sz="4000" b="1" dirty="0" err="1" smtClean="0"/>
              <a:t>creatinine</a:t>
            </a:r>
            <a:r>
              <a:rPr lang="en-US" sz="4000" b="1" dirty="0" smtClean="0"/>
              <a:t> values are in milligrams per deciliter (mg/</a:t>
            </a:r>
            <a:r>
              <a:rPr lang="en-US" sz="4000" b="1" dirty="0" err="1" smtClean="0"/>
              <a:t>dL</a:t>
            </a:r>
            <a:r>
              <a:rPr lang="en-US" sz="4000" b="1" dirty="0" smtClean="0"/>
              <a:t>)</a:t>
            </a:r>
            <a:endParaRPr lang="ar-EG" sz="40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MELD score </a:t>
            </a:r>
            <a:endParaRPr lang="ar-EG"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497946" y="1556793"/>
            <a:ext cx="8401430" cy="50408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a:bodyPr>
          <a:lstStyle/>
          <a:p>
            <a:pPr algn="l"/>
            <a:r>
              <a:rPr lang="en-US" sz="4800" b="1" dirty="0" smtClean="0"/>
              <a:t>A MELD score of at least 8 predicts an increased risk of postoperative complications, including death in patients undergoing surgery.</a:t>
            </a:r>
            <a:endParaRPr lang="ar-EG" sz="48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lstStyle/>
          <a:p>
            <a:pPr algn="l"/>
            <a:r>
              <a:rPr lang="en-US" b="1" dirty="0" smtClean="0"/>
              <a:t>the MELD score predicts morbidity and mortality after hepatic resection for </a:t>
            </a:r>
            <a:r>
              <a:rPr lang="en-US" b="1" dirty="0" err="1" smtClean="0">
                <a:hlinkClick r:id="rId2"/>
              </a:rPr>
              <a:t>hepatocellular</a:t>
            </a:r>
            <a:r>
              <a:rPr lang="en-US" b="1" dirty="0" smtClean="0">
                <a:hlinkClick r:id="rId2"/>
              </a:rPr>
              <a:t> carcinoma</a:t>
            </a:r>
            <a:r>
              <a:rPr lang="en-US" b="1" dirty="0" smtClean="0"/>
              <a:t>. </a:t>
            </a:r>
          </a:p>
          <a:p>
            <a:pPr algn="l"/>
            <a:r>
              <a:rPr lang="en-US" b="1" dirty="0" smtClean="0"/>
              <a:t> MELD scores &lt; 9 were associated with 0% postoperative liver failure; MELD scores 9-10 were associated with 3.6% postoperative liver failure; and MELD scores &gt;10 were associated with 37.5% postoperative liver failure</a:t>
            </a:r>
            <a:endParaRPr lang="ar-EG"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a:bodyPr>
          <a:lstStyle/>
          <a:p>
            <a:pPr algn="l"/>
            <a:r>
              <a:rPr lang="en-US" sz="4000" b="1" dirty="0" smtClean="0"/>
              <a:t>In general, the MELD score fairs well compared to the CTP score. However, some might disagree that the MELD score may be a more objective predictor of postoperative mortality than the CTP score</a:t>
            </a:r>
            <a:endParaRPr lang="ar-EG" sz="40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a:bodyPr>
          <a:lstStyle/>
          <a:p>
            <a:pPr algn="l"/>
            <a:r>
              <a:rPr lang="en-US" sz="4000" b="1" dirty="0" smtClean="0"/>
              <a:t>multivariate analysis that showed among patients with cirrhosis undergoing multiple types of major surgeries, the MELD but not the CTP score predicted increased mortality at 30 and 90 days, 1 year, and over the long term</a:t>
            </a:r>
            <a:endParaRPr lang="ar-EG" sz="4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ar-EG" dirty="0"/>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a:bodyPr>
          <a:lstStyle/>
          <a:p>
            <a:pPr algn="l"/>
            <a:r>
              <a:rPr lang="en-US" sz="3600" b="1" dirty="0" smtClean="0"/>
              <a:t>Due to the </a:t>
            </a:r>
            <a:r>
              <a:rPr lang="en-US" sz="3600" b="1" u="sng" dirty="0" smtClean="0"/>
              <a:t>loss of hepatic reserve capacity</a:t>
            </a:r>
            <a:r>
              <a:rPr lang="en-US" sz="3600" b="1" dirty="0" smtClean="0"/>
              <a:t> and because of other </a:t>
            </a:r>
            <a:r>
              <a:rPr lang="en-US" sz="3600" b="1" u="sng" dirty="0" smtClean="0"/>
              <a:t>systemic derangements </a:t>
            </a:r>
            <a:r>
              <a:rPr lang="en-US" sz="3600" b="1" dirty="0" smtClean="0"/>
              <a:t>that are the result of liver dysfunction (such as hemodynamic impairments), </a:t>
            </a:r>
            <a:r>
              <a:rPr lang="en-US" sz="3600" b="1" dirty="0" smtClean="0">
                <a:solidFill>
                  <a:srgbClr val="002060"/>
                </a:solidFill>
              </a:rPr>
              <a:t>patients with liver disease have an </a:t>
            </a:r>
            <a:r>
              <a:rPr lang="en-US" sz="3600" b="1" u="sng" dirty="0" smtClean="0">
                <a:solidFill>
                  <a:srgbClr val="002060"/>
                </a:solidFill>
              </a:rPr>
              <a:t>inappropriate response to surgical stress</a:t>
            </a:r>
            <a:r>
              <a:rPr lang="en-US" sz="3600" b="1" dirty="0" smtClean="0"/>
              <a:t>.</a:t>
            </a:r>
            <a:endParaRPr lang="ar-EG" sz="36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MELD</a:t>
            </a:r>
            <a:endParaRPr lang="ar-EG" dirty="0"/>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Autofit/>
          </a:bodyPr>
          <a:lstStyle/>
          <a:p>
            <a:pPr algn="l"/>
            <a:r>
              <a:rPr lang="en-US" sz="4400" b="1" dirty="0" smtClean="0"/>
              <a:t>More recently, the MELD score has been adapted with additional clinical risk factors, creating the "integrated MELD" score (</a:t>
            </a:r>
            <a:r>
              <a:rPr lang="en-US" sz="4400" b="1" dirty="0" err="1" smtClean="0"/>
              <a:t>iMELD</a:t>
            </a:r>
            <a:r>
              <a:rPr lang="en-US" sz="4400" b="1" dirty="0" smtClean="0"/>
              <a:t>): </a:t>
            </a:r>
            <a:r>
              <a:rPr lang="en-US" sz="4400" b="1" dirty="0" err="1" smtClean="0"/>
              <a:t>iMELD</a:t>
            </a:r>
            <a:r>
              <a:rPr lang="en-US" sz="4400" b="1" dirty="0" smtClean="0"/>
              <a:t> = MELD + (0.3 X age) - (0.7 X serum sodium [</a:t>
            </a:r>
            <a:r>
              <a:rPr lang="en-US" sz="4400" b="1" dirty="0" err="1" smtClean="0"/>
              <a:t>mEq</a:t>
            </a:r>
            <a:r>
              <a:rPr lang="en-US" sz="4400" b="1" dirty="0" smtClean="0"/>
              <a:t>/L]) + 100</a:t>
            </a:r>
            <a:endParaRPr lang="ar-EG" sz="44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6792"/>
            <a:ext cx="8291264" cy="5301207"/>
          </a:xfrm>
        </p:spPr>
        <p:style>
          <a:lnRef idx="1">
            <a:schemeClr val="accent6"/>
          </a:lnRef>
          <a:fillRef idx="3">
            <a:schemeClr val="accent6"/>
          </a:fillRef>
          <a:effectRef idx="2">
            <a:schemeClr val="accent6"/>
          </a:effectRef>
          <a:fontRef idx="minor">
            <a:schemeClr val="lt1"/>
          </a:fontRef>
        </p:style>
        <p:txBody>
          <a:bodyPr>
            <a:noAutofit/>
          </a:bodyPr>
          <a:lstStyle/>
          <a:p>
            <a:pPr algn="l"/>
            <a:r>
              <a:rPr lang="en-US" sz="3600" b="1" dirty="0" smtClean="0"/>
              <a:t>In a retrospective study of 190 patients with cirrhosis, demonstrated that the </a:t>
            </a:r>
            <a:r>
              <a:rPr lang="en-US" sz="3600" b="1" dirty="0" err="1" smtClean="0"/>
              <a:t>iMELD</a:t>
            </a:r>
            <a:r>
              <a:rPr lang="en-US" sz="3600" b="1" dirty="0" smtClean="0"/>
              <a:t> score had better prognostic strength compared with the MELD or CTP scores.,</a:t>
            </a:r>
          </a:p>
          <a:p>
            <a:pPr algn="l"/>
            <a:r>
              <a:rPr lang="en-US" sz="3600" b="1" dirty="0" smtClean="0"/>
              <a:t> I MELD scores of &lt; 35, 35-45, and &gt;45 were associated with </a:t>
            </a:r>
            <a:r>
              <a:rPr lang="en-US" sz="3600" b="1" dirty="0" err="1" smtClean="0"/>
              <a:t>perioperative</a:t>
            </a:r>
            <a:r>
              <a:rPr lang="en-US" sz="3600" b="1" dirty="0" smtClean="0"/>
              <a:t> mortality rates of 4%, 16%, and 50%, respectively.</a:t>
            </a:r>
            <a:endParaRPr lang="ar-EG" sz="36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252728"/>
          </a:xfrm>
        </p:spPr>
        <p:txBody>
          <a:bodyPr>
            <a:normAutofit fontScale="90000"/>
          </a:bodyPr>
          <a:lstStyle/>
          <a:p>
            <a:r>
              <a:rPr lang="en-US" dirty="0" smtClean="0"/>
              <a:t>The ASA risk stratification systems</a:t>
            </a:r>
            <a:br>
              <a:rPr lang="en-US" dirty="0" smtClean="0"/>
            </a:br>
            <a:endParaRPr lang="ar-EG" dirty="0"/>
          </a:p>
        </p:txBody>
      </p:sp>
      <p:sp>
        <p:nvSpPr>
          <p:cNvPr id="3" name="Content Placeholder 2"/>
          <p:cNvSpPr>
            <a:spLocks noGrp="1"/>
          </p:cNvSpPr>
          <p:nvPr>
            <p:ph idx="1"/>
          </p:nvPr>
        </p:nvSpPr>
        <p:spPr>
          <a:xfrm>
            <a:off x="457200" y="1484785"/>
            <a:ext cx="8229600" cy="4916016"/>
          </a:xfrm>
        </p:spPr>
        <p:style>
          <a:lnRef idx="1">
            <a:schemeClr val="accent6"/>
          </a:lnRef>
          <a:fillRef idx="3">
            <a:schemeClr val="accent6"/>
          </a:fillRef>
          <a:effectRef idx="2">
            <a:schemeClr val="accent6"/>
          </a:effectRef>
          <a:fontRef idx="minor">
            <a:schemeClr val="lt1"/>
          </a:fontRef>
        </p:style>
        <p:txBody>
          <a:bodyPr>
            <a:noAutofit/>
          </a:bodyPr>
          <a:lstStyle/>
          <a:p>
            <a:pPr algn="l"/>
            <a:r>
              <a:rPr lang="en-US" sz="4400" b="1" dirty="0" smtClean="0"/>
              <a:t>Based on </a:t>
            </a:r>
            <a:r>
              <a:rPr lang="en-US" sz="4400" b="1" dirty="0" err="1" smtClean="0"/>
              <a:t>comorbid</a:t>
            </a:r>
            <a:r>
              <a:rPr lang="en-US" sz="4400" b="1" dirty="0" smtClean="0"/>
              <a:t> conditions that are a threat to life or that limit activity and thus helps in predicting preoperative risks. In general, an ASA class greater than 2 increases the risk 1.5- to 3.2-fold.</a:t>
            </a:r>
            <a:endParaRPr lang="en-US" sz="4400" b="1" baseline="300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252728"/>
          </a:xfrm>
        </p:spPr>
        <p:txBody>
          <a:bodyPr>
            <a:normAutofit fontScale="90000"/>
          </a:bodyPr>
          <a:lstStyle/>
          <a:p>
            <a:r>
              <a:rPr lang="en-US" dirty="0" smtClean="0"/>
              <a:t>The ASA risk stratification systems</a:t>
            </a:r>
            <a:br>
              <a:rPr lang="en-US" dirty="0" smtClean="0"/>
            </a:br>
            <a:endParaRPr lang="ar-EG" dirty="0"/>
          </a:p>
        </p:txBody>
      </p:sp>
      <p:sp>
        <p:nvSpPr>
          <p:cNvPr id="3" name="Content Placeholder 2"/>
          <p:cNvSpPr>
            <a:spLocks noGrp="1"/>
          </p:cNvSpPr>
          <p:nvPr>
            <p:ph idx="1"/>
          </p:nvPr>
        </p:nvSpPr>
        <p:spPr>
          <a:xfrm>
            <a:off x="457200" y="1484784"/>
            <a:ext cx="8229600" cy="4916017"/>
          </a:xfrm>
        </p:spPr>
        <p:style>
          <a:lnRef idx="1">
            <a:schemeClr val="accent6"/>
          </a:lnRef>
          <a:fillRef idx="3">
            <a:schemeClr val="accent6"/>
          </a:fillRef>
          <a:effectRef idx="2">
            <a:schemeClr val="accent6"/>
          </a:effectRef>
          <a:fontRef idx="minor">
            <a:schemeClr val="lt1"/>
          </a:fontRef>
        </p:style>
        <p:txBody>
          <a:bodyPr>
            <a:noAutofit/>
          </a:bodyPr>
          <a:lstStyle/>
          <a:p>
            <a:pPr algn="l"/>
            <a:r>
              <a:rPr lang="en-US" sz="4800" b="1" dirty="0" smtClean="0"/>
              <a:t>with ASA class V the strongest predictor of postoperative mortality at 7 days.</a:t>
            </a:r>
            <a:endParaRPr lang="en-US" sz="4800" b="1" baseline="30000" dirty="0" smtClean="0"/>
          </a:p>
          <a:p>
            <a:pPr algn="l"/>
            <a:r>
              <a:rPr lang="en-US" sz="4800" b="1" dirty="0" smtClean="0"/>
              <a:t>The mortality related to ASA IV was the equivalent of 5.5 MELD points in terms of risk.</a:t>
            </a:r>
            <a:endParaRPr lang="en-US" sz="48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Metabolic equivalent [MET]</a:t>
            </a:r>
            <a:endParaRPr lang="ar-EG" dirty="0"/>
          </a:p>
        </p:txBody>
      </p:sp>
      <p:sp>
        <p:nvSpPr>
          <p:cNvPr id="3" name="Content Placeholder 2"/>
          <p:cNvSpPr>
            <a:spLocks noGrp="1"/>
          </p:cNvSpPr>
          <p:nvPr>
            <p:ph idx="1"/>
          </p:nvPr>
        </p:nvSpPr>
        <p:spPr>
          <a:xfrm>
            <a:off x="467544" y="1628800"/>
            <a:ext cx="8136904" cy="5040560"/>
          </a:xfrm>
        </p:spPr>
        <p:style>
          <a:lnRef idx="1">
            <a:schemeClr val="accent6"/>
          </a:lnRef>
          <a:fillRef idx="3">
            <a:schemeClr val="accent6"/>
          </a:fillRef>
          <a:effectRef idx="2">
            <a:schemeClr val="accent6"/>
          </a:effectRef>
          <a:fontRef idx="minor">
            <a:schemeClr val="lt1"/>
          </a:fontRef>
        </p:style>
        <p:txBody>
          <a:bodyPr>
            <a:noAutofit/>
          </a:bodyPr>
          <a:lstStyle/>
          <a:p>
            <a:pPr algn="l"/>
            <a:r>
              <a:rPr lang="en-US" sz="3600" b="1" dirty="0" smtClean="0"/>
              <a:t>It is also important to not overlook the preoperative cardiopulmonary evaluation.</a:t>
            </a:r>
          </a:p>
          <a:p>
            <a:pPr algn="l"/>
            <a:endParaRPr lang="en-US" sz="3600" b="1" dirty="0" smtClean="0"/>
          </a:p>
          <a:p>
            <a:pPr algn="l"/>
            <a:r>
              <a:rPr lang="en-US" sz="3600" b="1" dirty="0" smtClean="0"/>
              <a:t>Cardiac risk stratification should include an assessment of functional capacity (metabolic equivalent [MET] or exercise duration). </a:t>
            </a:r>
            <a:endParaRPr lang="ar-EG" sz="36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Metabolic equivalent [MET]</a:t>
            </a:r>
            <a:endParaRPr lang="ar-EG" dirty="0"/>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a:bodyPr>
          <a:lstStyle/>
          <a:p>
            <a:pPr algn="l"/>
            <a:r>
              <a:rPr lang="en-US" sz="3600" b="1" dirty="0" smtClean="0"/>
              <a:t>Additional noninvasive testing such as stress testing might be considered if it will change </a:t>
            </a:r>
            <a:r>
              <a:rPr lang="en-US" sz="3600" b="1" dirty="0" err="1" smtClean="0"/>
              <a:t>peri</a:t>
            </a:r>
            <a:r>
              <a:rPr lang="en-US" sz="3600" b="1" dirty="0" smtClean="0"/>
              <a:t>-operative  </a:t>
            </a:r>
            <a:r>
              <a:rPr lang="en-US" sz="3600" b="1" dirty="0" err="1" smtClean="0"/>
              <a:t>manag</a:t>
            </a:r>
            <a:r>
              <a:rPr lang="en-US" sz="3600" b="1" dirty="0" smtClean="0"/>
              <a:t>.</a:t>
            </a:r>
          </a:p>
          <a:p>
            <a:pPr algn="l"/>
            <a:endParaRPr lang="en-US" sz="3600" b="1" dirty="0" smtClean="0"/>
          </a:p>
          <a:p>
            <a:pPr algn="l"/>
            <a:r>
              <a:rPr lang="en-US" sz="3600" b="1" dirty="0" smtClean="0"/>
              <a:t>Cardiac surgery performed in patients with cirrhosis is associated with a high surgical mortality rate</a:t>
            </a:r>
            <a:endParaRPr lang="ar-EG" sz="36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363272" cy="4641704"/>
          </a:xfrm>
        </p:spPr>
        <p:txBody>
          <a:bodyPr/>
          <a:lstStyle/>
          <a:p>
            <a:endParaRPr lang="ar-EG" dirty="0"/>
          </a:p>
        </p:txBody>
      </p:sp>
      <p:sp>
        <p:nvSpPr>
          <p:cNvPr id="3" name="Content Placeholder 2"/>
          <p:cNvSpPr>
            <a:spLocks noGrp="1"/>
          </p:cNvSpPr>
          <p:nvPr>
            <p:ph idx="1"/>
          </p:nvPr>
        </p:nvSpPr>
        <p:spPr>
          <a:xfrm>
            <a:off x="0" y="0"/>
            <a:ext cx="9144000" cy="7694569"/>
          </a:xfrm>
        </p:spPr>
        <p:style>
          <a:lnRef idx="1">
            <a:schemeClr val="accent6"/>
          </a:lnRef>
          <a:fillRef idx="3">
            <a:schemeClr val="accent6"/>
          </a:fillRef>
          <a:effectRef idx="2">
            <a:schemeClr val="accent6"/>
          </a:effectRef>
          <a:fontRef idx="minor">
            <a:schemeClr val="lt1"/>
          </a:fontRef>
        </p:style>
        <p:txBody>
          <a:bodyPr>
            <a:normAutofit/>
          </a:bodyPr>
          <a:lstStyle/>
          <a:p>
            <a:pPr algn="ctr"/>
            <a:endParaRPr lang="en-US" sz="4800" b="1" dirty="0" smtClean="0"/>
          </a:p>
          <a:p>
            <a:pPr algn="ctr"/>
            <a:endParaRPr lang="en-US" sz="4800" b="1" dirty="0" smtClean="0"/>
          </a:p>
          <a:p>
            <a:pPr algn="ctr"/>
            <a:endParaRPr lang="en-US" sz="4800" b="1" dirty="0" smtClean="0"/>
          </a:p>
          <a:p>
            <a:pPr algn="ctr"/>
            <a:r>
              <a:rPr lang="en-US" sz="4800" b="1" dirty="0" smtClean="0"/>
              <a:t>Preoperative Assessment and Management</a:t>
            </a:r>
            <a:endParaRPr lang="ar-EG" sz="48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252728"/>
          </a:xfrm>
        </p:spPr>
        <p:txBody>
          <a:bodyPr>
            <a:noAutofit/>
          </a:bodyPr>
          <a:lstStyle/>
          <a:p>
            <a:r>
              <a:rPr lang="en-US" sz="4400" dirty="0" smtClean="0"/>
              <a:t>Asymptomatic patients</a:t>
            </a:r>
            <a:r>
              <a:rPr lang="en-US" sz="4000" dirty="0" smtClean="0"/>
              <a:t/>
            </a:r>
            <a:br>
              <a:rPr lang="en-US" sz="4000" dirty="0" smtClean="0"/>
            </a:br>
            <a:r>
              <a:rPr lang="en-US" sz="4000" dirty="0" smtClean="0"/>
              <a:t/>
            </a:r>
            <a:br>
              <a:rPr lang="en-US" sz="4000" dirty="0" smtClean="0"/>
            </a:br>
            <a:endParaRPr lang="ar-EG" sz="4000" dirty="0"/>
          </a:p>
        </p:txBody>
      </p:sp>
      <p:sp>
        <p:nvSpPr>
          <p:cNvPr id="3" name="Content Placeholder 2"/>
          <p:cNvSpPr>
            <a:spLocks noGrp="1"/>
          </p:cNvSpPr>
          <p:nvPr>
            <p:ph idx="1"/>
          </p:nvPr>
        </p:nvSpPr>
        <p:spPr>
          <a:xfrm>
            <a:off x="539552" y="1628800"/>
            <a:ext cx="8229600" cy="4625609"/>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sz="2800" b="1" dirty="0" smtClean="0"/>
              <a:t>The evaluation of any patient undergoing surgery should include</a:t>
            </a:r>
          </a:p>
          <a:p>
            <a:pPr algn="l"/>
            <a:r>
              <a:rPr lang="en-US" sz="3600" b="1" dirty="0" smtClean="0">
                <a:solidFill>
                  <a:srgbClr val="00B0F0"/>
                </a:solidFill>
              </a:rPr>
              <a:t>1</a:t>
            </a:r>
            <a:r>
              <a:rPr lang="en-US" sz="2800" b="1" dirty="0" smtClean="0"/>
              <a:t>_ thorough history taking and physical examination. , Risk factors (</a:t>
            </a:r>
            <a:r>
              <a:rPr lang="en-US" sz="2800" b="1" dirty="0" err="1" smtClean="0"/>
              <a:t>eg</a:t>
            </a:r>
            <a:r>
              <a:rPr lang="en-US" sz="2800" b="1" dirty="0" smtClean="0"/>
              <a:t>, pervious blood transfusions, tattoos, illicit drug use, sexual history, alcohol use, and personal or family history of jaundice) for liver disease should be explored</a:t>
            </a:r>
          </a:p>
          <a:p>
            <a:pPr algn="l"/>
            <a:endParaRPr lang="ar-EG" sz="28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algn="l"/>
            <a:r>
              <a:rPr lang="en-US" sz="4000" b="1" dirty="0" smtClean="0">
                <a:solidFill>
                  <a:schemeClr val="accent2"/>
                </a:solidFill>
              </a:rPr>
              <a:t>2</a:t>
            </a:r>
            <a:r>
              <a:rPr lang="en-US" b="1" dirty="0" smtClean="0"/>
              <a:t>_A complete medication review including other-the-counter (OTC) and herbal agents.</a:t>
            </a:r>
          </a:p>
          <a:p>
            <a:pPr algn="l"/>
            <a:r>
              <a:rPr lang="en-US" b="1" dirty="0" smtClean="0"/>
              <a:t> </a:t>
            </a:r>
          </a:p>
          <a:p>
            <a:pPr algn="l"/>
            <a:r>
              <a:rPr lang="en-US" sz="3600" b="1" dirty="0" smtClean="0">
                <a:solidFill>
                  <a:schemeClr val="accent2"/>
                </a:solidFill>
              </a:rPr>
              <a:t>3</a:t>
            </a:r>
            <a:r>
              <a:rPr lang="en-US" b="1" dirty="0" smtClean="0"/>
              <a:t>_Symptoms or physical signs suggestive of liver dysfunction/disease (</a:t>
            </a:r>
            <a:r>
              <a:rPr lang="en-US" b="1" dirty="0" err="1" smtClean="0"/>
              <a:t>eg</a:t>
            </a:r>
            <a:r>
              <a:rPr lang="en-US" b="1" dirty="0" smtClean="0"/>
              <a:t>, </a:t>
            </a:r>
            <a:r>
              <a:rPr lang="en-US" b="1" dirty="0" err="1" smtClean="0"/>
              <a:t>hepatosplenomegaly</a:t>
            </a:r>
            <a:r>
              <a:rPr lang="en-US" b="1" dirty="0" smtClean="0"/>
              <a:t>, spider </a:t>
            </a:r>
            <a:r>
              <a:rPr lang="en-US" b="1" dirty="0" err="1" smtClean="0"/>
              <a:t>angioma</a:t>
            </a:r>
            <a:r>
              <a:rPr lang="en-US" b="1" dirty="0" smtClean="0"/>
              <a:t>, jaundice, </a:t>
            </a:r>
            <a:r>
              <a:rPr lang="en-US" b="1" dirty="0" err="1" smtClean="0"/>
              <a:t>gynecomastia</a:t>
            </a:r>
            <a:r>
              <a:rPr lang="en-US" b="1" dirty="0" smtClean="0"/>
              <a:t>, </a:t>
            </a:r>
            <a:r>
              <a:rPr lang="en-US" b="1" dirty="0" err="1" smtClean="0"/>
              <a:t>palmar</a:t>
            </a:r>
            <a:r>
              <a:rPr lang="en-US" b="1" dirty="0" smtClean="0"/>
              <a:t> </a:t>
            </a:r>
            <a:r>
              <a:rPr lang="en-US" b="1" dirty="0" err="1" smtClean="0"/>
              <a:t>erythema</a:t>
            </a:r>
            <a:r>
              <a:rPr lang="en-US" b="1" dirty="0" smtClean="0"/>
              <a:t>, </a:t>
            </a:r>
            <a:r>
              <a:rPr lang="en-US" b="1" dirty="0" err="1" smtClean="0"/>
              <a:t>scleral</a:t>
            </a:r>
            <a:r>
              <a:rPr lang="en-US" b="1" dirty="0" smtClean="0"/>
              <a:t> </a:t>
            </a:r>
            <a:r>
              <a:rPr lang="en-US" b="1" dirty="0" err="1" smtClean="0"/>
              <a:t>icterus</a:t>
            </a:r>
            <a:r>
              <a:rPr lang="en-US" b="1" dirty="0" smtClean="0"/>
              <a:t>, </a:t>
            </a:r>
            <a:r>
              <a:rPr lang="en-US" b="1" dirty="0" err="1" smtClean="0"/>
              <a:t>asterixis</a:t>
            </a:r>
            <a:r>
              <a:rPr lang="en-US" b="1" dirty="0" smtClean="0"/>
              <a:t>, encephalopathy) </a:t>
            </a:r>
          </a:p>
          <a:p>
            <a:pPr algn="l"/>
            <a:endParaRPr lang="en-US"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algn="l"/>
            <a:r>
              <a:rPr lang="en-US" sz="4000" b="1" dirty="0" smtClean="0">
                <a:solidFill>
                  <a:schemeClr val="accent2"/>
                </a:solidFill>
              </a:rPr>
              <a:t>4</a:t>
            </a:r>
            <a:r>
              <a:rPr lang="en-US" b="1" dirty="0" smtClean="0"/>
              <a:t>_liver function tests, coagulation studies, complete blood cell (CBC) counts and metabolic panels.</a:t>
            </a:r>
          </a:p>
          <a:p>
            <a:pPr algn="l"/>
            <a:endParaRPr lang="en-US" b="1" dirty="0" smtClean="0"/>
          </a:p>
          <a:p>
            <a:pPr algn="l"/>
            <a:r>
              <a:rPr lang="en-US" b="1" dirty="0" smtClean="0"/>
              <a:t> However, routine preoperative testing of liver function is not recommended because of the low prevalence of liver abnormalities in clinically asymptomatic patients</a:t>
            </a:r>
            <a:endParaRPr lang="ar-EG"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ar-EG" dirty="0"/>
          </a:p>
        </p:txBody>
      </p:sp>
      <p:sp>
        <p:nvSpPr>
          <p:cNvPr id="3" name="Content Placeholder 2"/>
          <p:cNvSpPr>
            <a:spLocks noGrp="1"/>
          </p:cNvSpPr>
          <p:nvPr>
            <p:ph idx="1"/>
          </p:nvPr>
        </p:nvSpPr>
        <p:spPr>
          <a:xfrm>
            <a:off x="457200" y="1556793"/>
            <a:ext cx="8229600" cy="4844008"/>
          </a:xfrm>
        </p:spPr>
        <p:style>
          <a:lnRef idx="1">
            <a:schemeClr val="accent6"/>
          </a:lnRef>
          <a:fillRef idx="3">
            <a:schemeClr val="accent6"/>
          </a:fillRef>
          <a:effectRef idx="2">
            <a:schemeClr val="accent6"/>
          </a:effectRef>
          <a:fontRef idx="minor">
            <a:schemeClr val="lt1"/>
          </a:fontRef>
        </p:style>
        <p:txBody>
          <a:bodyPr>
            <a:noAutofit/>
          </a:bodyPr>
          <a:lstStyle/>
          <a:p>
            <a:pPr algn="l"/>
            <a:r>
              <a:rPr lang="en-US" sz="5400" b="1" dirty="0" smtClean="0"/>
              <a:t>Hepatic patients are at an increased risk of bleeding, infection, postoperative hepatic </a:t>
            </a:r>
            <a:r>
              <a:rPr lang="en-US" sz="5400" b="1" dirty="0" err="1" smtClean="0"/>
              <a:t>decompensation</a:t>
            </a:r>
            <a:r>
              <a:rPr lang="en-US" sz="5400" b="1" dirty="0" smtClean="0"/>
              <a:t>, (hepatic coma or death).</a:t>
            </a:r>
            <a:endParaRPr lang="ar-EG" sz="54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Asymptomatic patients with significantly abnormal liver function </a:t>
            </a:r>
            <a:endParaRPr lang="ar-EG" dirty="0"/>
          </a:p>
        </p:txBody>
      </p:sp>
      <p:sp>
        <p:nvSpPr>
          <p:cNvPr id="3" name="Content Placeholder 2"/>
          <p:cNvSpPr>
            <a:spLocks noGrp="1"/>
          </p:cNvSpPr>
          <p:nvPr>
            <p:ph idx="1"/>
          </p:nvPr>
        </p:nvSpPr>
        <p:spPr>
          <a:xfrm>
            <a:off x="395536" y="1556792"/>
            <a:ext cx="8229600" cy="4625609"/>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sz="4000" b="1" dirty="0" smtClean="0"/>
              <a:t>should have their elective surgery postponed and their liver disease investigated; their </a:t>
            </a:r>
            <a:r>
              <a:rPr lang="en-US" sz="4000" b="1" dirty="0" err="1" smtClean="0"/>
              <a:t>perioperative</a:t>
            </a:r>
            <a:r>
              <a:rPr lang="en-US" sz="4000" b="1" dirty="0" smtClean="0"/>
              <a:t> risk should be reassessed after their liver dysfunction is characterized</a:t>
            </a:r>
            <a:endParaRPr lang="ar-EG" sz="4000"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Acuity of liver disease</a:t>
            </a:r>
            <a:br>
              <a:rPr lang="en-US" dirty="0" smtClean="0"/>
            </a:br>
            <a:endParaRPr lang="ar-EG"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algn="l"/>
            <a:r>
              <a:rPr lang="en-US" sz="3600" b="1" dirty="0" smtClean="0"/>
              <a:t>patients with acute hepatitis have been associated with an increased risk of surgical morbidity and mortality . This also applies to patients with acute </a:t>
            </a:r>
            <a:r>
              <a:rPr lang="en-US" sz="3600" b="1" dirty="0" smtClean="0">
                <a:hlinkClick r:id="rId2"/>
              </a:rPr>
              <a:t>alcoholic hepatitis</a:t>
            </a:r>
            <a:r>
              <a:rPr lang="en-US" sz="3600" b="1" dirty="0" smtClean="0"/>
              <a:t>. Patients with these conditions tend to have morbidity rates higher than those with chronic </a:t>
            </a:r>
            <a:r>
              <a:rPr lang="en-US" sz="3600" b="1" dirty="0" err="1" smtClean="0"/>
              <a:t>cholestatic</a:t>
            </a:r>
            <a:r>
              <a:rPr lang="en-US" sz="3600" b="1" dirty="0" smtClean="0"/>
              <a:t> disease. </a:t>
            </a:r>
            <a:endParaRPr lang="ar-EG" sz="3600"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Acuity of liver disease</a:t>
            </a:r>
            <a:br>
              <a:rPr lang="en-US" dirty="0" smtClean="0"/>
            </a:br>
            <a:endParaRPr lang="ar-EG"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lnSpcReduction="10000"/>
          </a:bodyPr>
          <a:lstStyle/>
          <a:p>
            <a:pPr algn="l"/>
            <a:r>
              <a:rPr lang="en-US" sz="3600" b="1" dirty="0" smtClean="0"/>
              <a:t>Therefore, it is prudent to postpone surgery, especially elective surgery, until </a:t>
            </a:r>
            <a:r>
              <a:rPr lang="en-US" sz="3600" b="1" dirty="0" err="1" smtClean="0"/>
              <a:t>transaminitis</a:t>
            </a:r>
            <a:r>
              <a:rPr lang="en-US" sz="3600" b="1" dirty="0" smtClean="0"/>
              <a:t> is resolved.</a:t>
            </a:r>
            <a:endParaRPr lang="en-US" sz="3600" b="1" baseline="30000" dirty="0" smtClean="0"/>
          </a:p>
          <a:p>
            <a:pPr algn="l"/>
            <a:endParaRPr lang="en-US" sz="3600" b="1" baseline="30000" dirty="0" smtClean="0"/>
          </a:p>
          <a:p>
            <a:pPr algn="l"/>
            <a:r>
              <a:rPr lang="en-US" sz="3600" b="1" dirty="0" smtClean="0">
                <a:solidFill>
                  <a:srgbClr val="002060"/>
                </a:solidFill>
              </a:rPr>
              <a:t>Patients with chronic liver disease but with preserved hepatic function may not have an increased operative risk,</a:t>
            </a:r>
            <a:r>
              <a:rPr lang="en-US" sz="3600" b="1" baseline="30000" dirty="0" smtClean="0">
                <a:solidFill>
                  <a:srgbClr val="002060"/>
                </a:solidFill>
              </a:rPr>
              <a:t> </a:t>
            </a:r>
            <a:r>
              <a:rPr lang="en-US" sz="3600" b="1" dirty="0" smtClean="0">
                <a:solidFill>
                  <a:srgbClr val="002060"/>
                </a:solidFill>
              </a:rPr>
              <a:t>but these individuals need to be closely evaluated nonetheless</a:t>
            </a:r>
          </a:p>
          <a:p>
            <a:pPr algn="l"/>
            <a:endParaRPr lang="ar-EG" sz="3600" b="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229600" cy="1252728"/>
          </a:xfrm>
        </p:spPr>
        <p:txBody>
          <a:bodyPr>
            <a:normAutofit fontScale="90000"/>
          </a:bodyPr>
          <a:lstStyle/>
          <a:p>
            <a:r>
              <a:rPr lang="en-US" sz="4000" dirty="0" smtClean="0"/>
              <a:t>Severity and specific derangements of known chronic liver disease</a:t>
            </a:r>
            <a:br>
              <a:rPr lang="en-US" sz="4000" dirty="0" smtClean="0"/>
            </a:br>
            <a:endParaRPr lang="ar-EG" dirty="0"/>
          </a:p>
        </p:txBody>
      </p:sp>
      <p:sp>
        <p:nvSpPr>
          <p:cNvPr id="3" name="Content Placeholder 2"/>
          <p:cNvSpPr>
            <a:spLocks noGrp="1"/>
          </p:cNvSpPr>
          <p:nvPr>
            <p:ph idx="1"/>
          </p:nvPr>
        </p:nvSpPr>
        <p:spPr>
          <a:xfrm>
            <a:off x="457200" y="1991215"/>
            <a:ext cx="8229600" cy="4625609"/>
          </a:xfrm>
        </p:spPr>
        <p:style>
          <a:lnRef idx="0">
            <a:schemeClr val="accent6"/>
          </a:lnRef>
          <a:fillRef idx="3">
            <a:schemeClr val="accent6"/>
          </a:fillRef>
          <a:effectRef idx="3">
            <a:schemeClr val="accent6"/>
          </a:effectRef>
          <a:fontRef idx="minor">
            <a:schemeClr val="lt1"/>
          </a:fontRef>
        </p:style>
        <p:txBody>
          <a:bodyPr>
            <a:normAutofit/>
          </a:bodyPr>
          <a:lstStyle/>
          <a:p>
            <a:pPr algn="l"/>
            <a:r>
              <a:rPr lang="en-US" b="1" dirty="0" smtClean="0"/>
              <a:t>In patients with known liver disease, especially with cirrhosis, optimal preparation for surgery may decrease the risk of complications or death after surgery. This includes </a:t>
            </a:r>
            <a:r>
              <a:rPr lang="en-US" b="1" u="sng" dirty="0" smtClean="0"/>
              <a:t>laboratory tests to assess blood counts, </a:t>
            </a:r>
            <a:r>
              <a:rPr lang="en-US" b="1" u="sng" dirty="0" err="1" smtClean="0"/>
              <a:t>coagulopathy</a:t>
            </a:r>
            <a:r>
              <a:rPr lang="en-US" b="1" u="sng" dirty="0" smtClean="0"/>
              <a:t>, electrolyte abnormalities, </a:t>
            </a:r>
            <a:r>
              <a:rPr lang="en-US" b="1" u="sng" dirty="0" smtClean="0">
                <a:solidFill>
                  <a:srgbClr val="0070C0"/>
                </a:solidFill>
              </a:rPr>
              <a:t>and markers of hepatic synthetic function</a:t>
            </a:r>
          </a:p>
          <a:p>
            <a:pPr algn="l"/>
            <a:endParaRPr lang="ar-EG"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12648"/>
            <a:ext cx="8229600" cy="1252728"/>
          </a:xfrm>
        </p:spPr>
        <p:txBody>
          <a:bodyPr>
            <a:normAutofit fontScale="90000"/>
          </a:bodyPr>
          <a:lstStyle/>
          <a:p>
            <a:r>
              <a:rPr lang="en-US" sz="4000" dirty="0" err="1" smtClean="0">
                <a:cs typeface="+mn-cs"/>
              </a:rPr>
              <a:t>Coagulopathy</a:t>
            </a:r>
            <a:r>
              <a:rPr lang="en-US" sz="4000" dirty="0" smtClean="0">
                <a:cs typeface="+mn-cs"/>
              </a:rPr>
              <a:t> and thrombocytopenia</a:t>
            </a:r>
            <a:br>
              <a:rPr lang="en-US" sz="4000" dirty="0" smtClean="0">
                <a:cs typeface="+mn-cs"/>
              </a:rPr>
            </a:br>
            <a:endParaRPr lang="ar-EG" dirty="0">
              <a:cs typeface="+mn-cs"/>
            </a:endParaRPr>
          </a:p>
        </p:txBody>
      </p:sp>
      <p:sp>
        <p:nvSpPr>
          <p:cNvPr id="3" name="Content Placeholder 2"/>
          <p:cNvSpPr>
            <a:spLocks noGrp="1"/>
          </p:cNvSpPr>
          <p:nvPr>
            <p:ph idx="1"/>
          </p:nvPr>
        </p:nvSpPr>
        <p:spPr>
          <a:xfrm>
            <a:off x="467544" y="2232391"/>
            <a:ext cx="8229600" cy="4625609"/>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sz="3600" b="1" dirty="0" smtClean="0"/>
              <a:t>.</a:t>
            </a:r>
            <a:r>
              <a:rPr lang="en-US" sz="2800" b="1" dirty="0" smtClean="0"/>
              <a:t> </a:t>
            </a:r>
            <a:r>
              <a:rPr lang="en-US" sz="3600" b="1" dirty="0" smtClean="0"/>
              <a:t>H</a:t>
            </a:r>
            <a:r>
              <a:rPr lang="en-US" sz="2800" b="1" dirty="0" smtClean="0"/>
              <a:t>epatic synthetic dysfunction (all of the coagulation factors with the exception of </a:t>
            </a:r>
            <a:r>
              <a:rPr lang="en-US" sz="2800" b="1" dirty="0" smtClean="0">
                <a:hlinkClick r:id="rId2"/>
              </a:rPr>
              <a:t>von </a:t>
            </a:r>
            <a:r>
              <a:rPr lang="en-US" sz="2800" b="1" dirty="0" err="1" smtClean="0">
                <a:hlinkClick r:id="rId2"/>
              </a:rPr>
              <a:t>Willebrand</a:t>
            </a:r>
            <a:r>
              <a:rPr lang="en-US" sz="2800" b="1" dirty="0" smtClean="0">
                <a:hlinkClick r:id="rId2"/>
              </a:rPr>
              <a:t> factor</a:t>
            </a:r>
            <a:r>
              <a:rPr lang="en-US" sz="2800" b="1" dirty="0" smtClean="0"/>
              <a:t> are produced in the liver),</a:t>
            </a:r>
          </a:p>
          <a:p>
            <a:pPr algn="l"/>
            <a:r>
              <a:rPr lang="en-US" sz="2800" b="1" dirty="0" smtClean="0"/>
              <a:t>. </a:t>
            </a:r>
            <a:r>
              <a:rPr lang="en-US" sz="3600" b="1" dirty="0" smtClean="0"/>
              <a:t>M</a:t>
            </a:r>
            <a:r>
              <a:rPr lang="en-US" sz="2800" b="1" dirty="0" smtClean="0"/>
              <a:t>alnutrition and </a:t>
            </a:r>
            <a:r>
              <a:rPr lang="en-US" sz="2800" b="1" dirty="0" smtClean="0">
                <a:hlinkClick r:id="rId3"/>
              </a:rPr>
              <a:t>vitamin K </a:t>
            </a:r>
            <a:r>
              <a:rPr lang="en-US" sz="2800" b="1" dirty="0" err="1" smtClean="0">
                <a:hlinkClick r:id="rId3"/>
              </a:rPr>
              <a:t>malabsorption</a:t>
            </a:r>
            <a:r>
              <a:rPr lang="en-US" sz="2800" b="1" dirty="0" smtClean="0"/>
              <a:t> due to </a:t>
            </a:r>
            <a:r>
              <a:rPr lang="en-US" sz="2800" b="1" dirty="0" err="1" smtClean="0"/>
              <a:t>cholestasis</a:t>
            </a:r>
            <a:r>
              <a:rPr lang="en-US" sz="2800" b="1" dirty="0" smtClean="0"/>
              <a:t> contribute to this abnormality.</a:t>
            </a:r>
          </a:p>
          <a:p>
            <a:pPr algn="l"/>
            <a:r>
              <a:rPr lang="en-US" sz="2800" b="1" dirty="0" smtClean="0"/>
              <a:t> . </a:t>
            </a:r>
            <a:r>
              <a:rPr lang="en-US" sz="3600" b="1" dirty="0" smtClean="0"/>
              <a:t>A</a:t>
            </a:r>
            <a:r>
              <a:rPr lang="en-US" sz="2800" b="1" dirty="0" smtClean="0"/>
              <a:t>dditionally, </a:t>
            </a:r>
            <a:r>
              <a:rPr lang="en-US" sz="2800" b="1" dirty="0" smtClean="0">
                <a:hlinkClick r:id="rId4"/>
              </a:rPr>
              <a:t>portal hypertension</a:t>
            </a:r>
            <a:r>
              <a:rPr lang="en-US" sz="2800" b="1" dirty="0" smtClean="0"/>
              <a:t> leads to </a:t>
            </a:r>
            <a:r>
              <a:rPr lang="en-US" sz="2800" b="1" dirty="0" err="1" smtClean="0"/>
              <a:t>hypersplenism</a:t>
            </a:r>
            <a:r>
              <a:rPr lang="en-US" sz="2800" b="1" dirty="0" smtClean="0"/>
              <a:t> with resultant platelet</a:t>
            </a:r>
            <a:r>
              <a:rPr lang="en-US" sz="2800" dirty="0" smtClean="0"/>
              <a:t>.</a:t>
            </a:r>
            <a:r>
              <a:rPr lang="en-US" sz="2800" b="1" dirty="0" smtClean="0"/>
              <a:t> trapping and peripheral thrombocytopenia</a:t>
            </a:r>
          </a:p>
          <a:p>
            <a:pPr algn="l"/>
            <a:endParaRPr lang="ar-EG" sz="2800"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fontScale="77500" lnSpcReduction="20000"/>
          </a:bodyPr>
          <a:lstStyle/>
          <a:p>
            <a:pPr algn="l"/>
            <a:r>
              <a:rPr lang="en-US" b="1" dirty="0" smtClean="0">
                <a:solidFill>
                  <a:schemeClr val="accent2"/>
                </a:solidFill>
              </a:rPr>
              <a:t>*</a:t>
            </a:r>
            <a:r>
              <a:rPr lang="en-US" b="1" dirty="0" smtClean="0"/>
              <a:t>Vitamin K supplementation and fresh-frozen plasma (FFP) are recommended to correct </a:t>
            </a:r>
            <a:r>
              <a:rPr lang="en-US" b="1" dirty="0" err="1" smtClean="0"/>
              <a:t>coagulopathy</a:t>
            </a:r>
            <a:r>
              <a:rPr lang="en-US" b="1" dirty="0" smtClean="0"/>
              <a:t> before surgery.</a:t>
            </a:r>
          </a:p>
          <a:p>
            <a:pPr algn="l"/>
            <a:r>
              <a:rPr lang="en-US" b="1" dirty="0" smtClean="0"/>
              <a:t> </a:t>
            </a:r>
          </a:p>
          <a:p>
            <a:pPr algn="l"/>
            <a:r>
              <a:rPr lang="en-US" b="1" dirty="0" smtClean="0">
                <a:solidFill>
                  <a:schemeClr val="accent2"/>
                </a:solidFill>
              </a:rPr>
              <a:t>*</a:t>
            </a:r>
            <a:r>
              <a:rPr lang="en-US" b="1" dirty="0" smtClean="0"/>
              <a:t>Cryoprecipitate might also be required to reduce the </a:t>
            </a:r>
            <a:r>
              <a:rPr lang="en-US" b="1" dirty="0" err="1" smtClean="0"/>
              <a:t>prothrombin</a:t>
            </a:r>
            <a:r>
              <a:rPr lang="en-US" b="1" dirty="0" smtClean="0"/>
              <a:t> time.</a:t>
            </a:r>
          </a:p>
          <a:p>
            <a:pPr algn="l"/>
            <a:endParaRPr lang="en-US" b="1" dirty="0" smtClean="0"/>
          </a:p>
          <a:p>
            <a:pPr algn="l"/>
            <a:r>
              <a:rPr lang="en-US" b="1" dirty="0" smtClean="0">
                <a:solidFill>
                  <a:schemeClr val="accent2"/>
                </a:solidFill>
              </a:rPr>
              <a:t>*</a:t>
            </a:r>
            <a:r>
              <a:rPr lang="en-US" b="1" dirty="0" smtClean="0"/>
              <a:t> A prolonged bleeding time can also be corrected </a:t>
            </a:r>
            <a:endParaRPr lang="ar-EG" b="1" dirty="0" smtClean="0"/>
          </a:p>
          <a:p>
            <a:pPr algn="l"/>
            <a:r>
              <a:rPr lang="en-US" b="1" dirty="0" smtClean="0"/>
              <a:t>with diamino-8-D-arginine vasopressin (DDAVP) (</a:t>
            </a:r>
            <a:r>
              <a:rPr lang="en-US" b="1" dirty="0" err="1" smtClean="0"/>
              <a:t>Desmopressin</a:t>
            </a:r>
            <a:r>
              <a:rPr lang="en-US" dirty="0" smtClean="0"/>
              <a:t> (trade names:, </a:t>
            </a:r>
            <a:r>
              <a:rPr lang="en-US" b="1" dirty="0" err="1" smtClean="0"/>
              <a:t>Minirin</a:t>
            </a:r>
            <a:r>
              <a:rPr lang="en-US" dirty="0" smtClean="0"/>
              <a:t>)</a:t>
            </a:r>
            <a:r>
              <a:rPr lang="en-US" b="1" dirty="0" smtClean="0"/>
              <a:t>.</a:t>
            </a:r>
          </a:p>
          <a:p>
            <a:pPr algn="l"/>
            <a:endParaRPr lang="en-US" b="1" dirty="0" smtClean="0"/>
          </a:p>
          <a:p>
            <a:pPr algn="l"/>
            <a:r>
              <a:rPr lang="en-US" b="1" dirty="0" smtClean="0">
                <a:solidFill>
                  <a:schemeClr val="accent2"/>
                </a:solidFill>
              </a:rPr>
              <a:t>*</a:t>
            </a:r>
            <a:r>
              <a:rPr lang="en-US" b="1" dirty="0" smtClean="0"/>
              <a:t> Finally, platelet transfusion may be necessary based on the patient’s platelet level and the desired level as dictated by the type of surgery</a:t>
            </a:r>
            <a:endParaRPr lang="ar-EG"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Cryoprecipitate</a:t>
            </a:r>
            <a:endParaRPr lang="ar-EG" dirty="0"/>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Autofit/>
          </a:bodyPr>
          <a:lstStyle/>
          <a:p>
            <a:pPr algn="l"/>
            <a:r>
              <a:rPr lang="en-US" sz="2800" b="1" dirty="0" smtClean="0"/>
              <a:t>is prepared from plasma and contains fibrinogen, von </a:t>
            </a:r>
            <a:r>
              <a:rPr lang="en-US" sz="2800" b="1" dirty="0" err="1" smtClean="0"/>
              <a:t>Willebrand</a:t>
            </a:r>
            <a:r>
              <a:rPr lang="en-US" sz="2800" b="1" dirty="0" smtClean="0"/>
              <a:t> factor, factor VIII, factor XIII and </a:t>
            </a:r>
            <a:r>
              <a:rPr lang="en-US" sz="2800" b="1" dirty="0" err="1" smtClean="0"/>
              <a:t>fibronectin</a:t>
            </a:r>
            <a:r>
              <a:rPr lang="en-US" sz="2800" b="1" dirty="0" smtClean="0"/>
              <a:t>. Cryoprecipitate is the only adequate fibrinogen concentrate available for intravenous use.</a:t>
            </a:r>
          </a:p>
          <a:p>
            <a:pPr algn="l"/>
            <a:r>
              <a:rPr lang="en-US" sz="2800" b="1" dirty="0" smtClean="0"/>
              <a:t>Cryoprecipitate is available in pre-pooled concentrates of six units. Each unit from a separate donor is suspended in 15 </a:t>
            </a:r>
            <a:r>
              <a:rPr lang="en-US" sz="2800" b="1" dirty="0" err="1" smtClean="0"/>
              <a:t>mL</a:t>
            </a:r>
            <a:r>
              <a:rPr lang="en-US" sz="2800" b="1" dirty="0" smtClean="0"/>
              <a:t> plasma prior to pooling. For use in small children, up to 4 single units can be ordered. Each unit provides about 350 mg of fibrinogen</a:t>
            </a:r>
          </a:p>
          <a:p>
            <a:pPr algn="l"/>
            <a:endParaRPr lang="ar-EG" sz="28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401344"/>
          </a:xfrm>
        </p:spPr>
        <p:txBody>
          <a:bodyPr>
            <a:normAutofit fontScale="90000"/>
          </a:bodyPr>
          <a:lstStyle/>
          <a:p>
            <a:r>
              <a:rPr lang="en-US" sz="7300" dirty="0" err="1" smtClean="0"/>
              <a:t>Ascites</a:t>
            </a:r>
            <a:r>
              <a:rPr lang="en-US" sz="7300" dirty="0" smtClean="0"/>
              <a:t/>
            </a:r>
            <a:br>
              <a:rPr lang="en-US" sz="7300" dirty="0" smtClean="0"/>
            </a:br>
            <a:endParaRPr lang="ar-EG" dirty="0"/>
          </a:p>
        </p:txBody>
      </p:sp>
      <p:sp>
        <p:nvSpPr>
          <p:cNvPr id="3" name="Content Placeholder 2"/>
          <p:cNvSpPr>
            <a:spLocks noGrp="1"/>
          </p:cNvSpPr>
          <p:nvPr>
            <p:ph idx="1"/>
          </p:nvPr>
        </p:nvSpPr>
        <p:spPr>
          <a:xfrm>
            <a:off x="457200" y="1628801"/>
            <a:ext cx="8229600" cy="4772000"/>
          </a:xfrm>
        </p:spPr>
        <p:style>
          <a:lnRef idx="0">
            <a:schemeClr val="accent6"/>
          </a:lnRef>
          <a:fillRef idx="3">
            <a:schemeClr val="accent6"/>
          </a:fillRef>
          <a:effectRef idx="3">
            <a:schemeClr val="accent6"/>
          </a:effectRef>
          <a:fontRef idx="minor">
            <a:schemeClr val="lt1"/>
          </a:fontRef>
        </p:style>
        <p:txBody>
          <a:bodyPr>
            <a:normAutofit/>
          </a:bodyPr>
          <a:lstStyle/>
          <a:p>
            <a:pPr algn="l"/>
            <a:r>
              <a:rPr lang="en-US" b="1" dirty="0" smtClean="0">
                <a:solidFill>
                  <a:schemeClr val="accent2"/>
                </a:solidFill>
              </a:rPr>
              <a:t>*</a:t>
            </a:r>
            <a:r>
              <a:rPr lang="en-US" sz="3600" b="1" dirty="0" err="1" smtClean="0"/>
              <a:t>A</a:t>
            </a:r>
            <a:r>
              <a:rPr lang="en-US" b="1" dirty="0" err="1" smtClean="0"/>
              <a:t>scites</a:t>
            </a:r>
            <a:r>
              <a:rPr lang="en-US" b="1" dirty="0" smtClean="0"/>
              <a:t> is important to assess and manage before surgery because it can lead to wound dehiscence, abdominal wall </a:t>
            </a:r>
            <a:r>
              <a:rPr lang="en-US" b="1" dirty="0" err="1" smtClean="0"/>
              <a:t>herniation</a:t>
            </a:r>
            <a:r>
              <a:rPr lang="en-US" b="1" dirty="0" smtClean="0"/>
              <a:t>, and respiratory compromise secondary to reduced lung expansion</a:t>
            </a:r>
          </a:p>
          <a:p>
            <a:pPr algn="l"/>
            <a:r>
              <a:rPr lang="en-US" b="1" dirty="0" smtClean="0">
                <a:solidFill>
                  <a:schemeClr val="accent2"/>
                </a:solidFill>
              </a:rPr>
              <a:t>* </a:t>
            </a:r>
            <a:r>
              <a:rPr lang="en-US" sz="4000" b="1" dirty="0" err="1" smtClean="0"/>
              <a:t>A</a:t>
            </a:r>
            <a:r>
              <a:rPr lang="en-US" b="1" dirty="0" err="1" smtClean="0"/>
              <a:t>scites</a:t>
            </a:r>
            <a:r>
              <a:rPr lang="en-US" b="1" dirty="0" smtClean="0"/>
              <a:t> in patients with cirrhosis was associated with a 37-83% mortality rate compared </a:t>
            </a:r>
            <a:r>
              <a:rPr lang="en-US" b="1" smtClean="0"/>
              <a:t>with </a:t>
            </a:r>
            <a:r>
              <a:rPr lang="en-US" b="1" smtClean="0"/>
              <a:t>11% </a:t>
            </a:r>
            <a:r>
              <a:rPr lang="en-US" b="1" dirty="0" smtClean="0"/>
              <a:t>in those without </a:t>
            </a:r>
            <a:r>
              <a:rPr lang="en-US" b="1" dirty="0" err="1" smtClean="0"/>
              <a:t>ascites</a:t>
            </a:r>
            <a:r>
              <a:rPr lang="en-US" b="1" dirty="0" smtClean="0"/>
              <a:t>.</a:t>
            </a:r>
            <a:endParaRPr lang="en-US" b="1" baseline="300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err="1" smtClean="0"/>
              <a:t>Ascites</a:t>
            </a:r>
            <a:r>
              <a:rPr lang="en-US" sz="6000" dirty="0" smtClean="0"/>
              <a:t/>
            </a:r>
            <a:br>
              <a:rPr lang="en-US" sz="6000" dirty="0" smtClean="0"/>
            </a:br>
            <a:endParaRPr lang="ar-EG" sz="4000"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Autofit/>
          </a:bodyPr>
          <a:lstStyle/>
          <a:p>
            <a:pPr algn="l"/>
            <a:r>
              <a:rPr lang="en-US" b="1" dirty="0" smtClean="0">
                <a:solidFill>
                  <a:schemeClr val="accent2"/>
                </a:solidFill>
              </a:rPr>
              <a:t>*</a:t>
            </a:r>
            <a:r>
              <a:rPr lang="en-US" sz="3600" b="1" dirty="0" smtClean="0"/>
              <a:t>I</a:t>
            </a:r>
            <a:r>
              <a:rPr lang="en-US" b="1" dirty="0" smtClean="0"/>
              <a:t>n general, </a:t>
            </a:r>
            <a:r>
              <a:rPr lang="en-US" b="1" dirty="0" err="1" smtClean="0"/>
              <a:t>ascites</a:t>
            </a:r>
            <a:r>
              <a:rPr lang="en-US" b="1" dirty="0" smtClean="0"/>
              <a:t> should be treated aggressively with diuretics and/or large-volume </a:t>
            </a:r>
            <a:r>
              <a:rPr lang="en-US" b="1" dirty="0" err="1" smtClean="0"/>
              <a:t>paracentesis</a:t>
            </a:r>
            <a:r>
              <a:rPr lang="en-US" b="1" dirty="0" smtClean="0"/>
              <a:t> before surgery.</a:t>
            </a:r>
          </a:p>
          <a:p>
            <a:pPr algn="l"/>
            <a:r>
              <a:rPr lang="en-US" b="1" dirty="0" smtClean="0"/>
              <a:t> </a:t>
            </a:r>
            <a:r>
              <a:rPr lang="en-US" b="1" dirty="0" smtClean="0">
                <a:solidFill>
                  <a:schemeClr val="accent2"/>
                </a:solidFill>
              </a:rPr>
              <a:t>*</a:t>
            </a:r>
            <a:r>
              <a:rPr lang="en-US" sz="3600" b="1" dirty="0" smtClean="0"/>
              <a:t>A</a:t>
            </a:r>
            <a:r>
              <a:rPr lang="en-US" b="1" dirty="0" smtClean="0"/>
              <a:t> low sodium diet is important component of </a:t>
            </a:r>
            <a:r>
              <a:rPr lang="en-US" b="1" dirty="0" err="1" smtClean="0"/>
              <a:t>ascites</a:t>
            </a:r>
            <a:r>
              <a:rPr lang="en-US" b="1" dirty="0" smtClean="0"/>
              <a:t> management. </a:t>
            </a:r>
            <a:r>
              <a:rPr lang="en-US" b="1" dirty="0" smtClean="0">
                <a:solidFill>
                  <a:schemeClr val="accent2"/>
                </a:solidFill>
              </a:rPr>
              <a:t>*</a:t>
            </a:r>
            <a:r>
              <a:rPr lang="en-US" sz="4000" b="1" dirty="0" smtClean="0"/>
              <a:t>P</a:t>
            </a:r>
            <a:r>
              <a:rPr lang="en-US" b="1" dirty="0" smtClean="0"/>
              <a:t>atients on diuretics need to have their </a:t>
            </a:r>
            <a:r>
              <a:rPr lang="en-US" b="1" dirty="0" err="1" smtClean="0"/>
              <a:t>creatinine</a:t>
            </a:r>
            <a:r>
              <a:rPr lang="en-US" b="1" dirty="0" smtClean="0"/>
              <a:t> and electrolytes monitored.</a:t>
            </a:r>
          </a:p>
          <a:p>
            <a:pPr algn="l"/>
            <a:endParaRPr lang="ar-EG"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556792"/>
            <a:ext cx="8424936" cy="5301208"/>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sz="3600" b="1" dirty="0" err="1" smtClean="0">
                <a:solidFill>
                  <a:schemeClr val="bg1"/>
                </a:solidFill>
              </a:rPr>
              <a:t>A</a:t>
            </a:r>
            <a:r>
              <a:rPr lang="en-US" sz="2800" b="1" dirty="0" err="1" smtClean="0"/>
              <a:t>scites</a:t>
            </a:r>
            <a:r>
              <a:rPr lang="en-US" sz="2800" b="1" dirty="0" smtClean="0"/>
              <a:t> can be removed </a:t>
            </a:r>
            <a:r>
              <a:rPr lang="en-US" sz="2800" b="1" dirty="0" err="1" smtClean="0"/>
              <a:t>intraoperatively</a:t>
            </a:r>
            <a:r>
              <a:rPr lang="en-US" sz="2800" b="1" dirty="0" smtClean="0"/>
              <a:t> at </a:t>
            </a:r>
            <a:endParaRPr lang="ar-EG" sz="2800" b="1" dirty="0" smtClean="0"/>
          </a:p>
          <a:p>
            <a:pPr algn="l">
              <a:buNone/>
            </a:pPr>
            <a:r>
              <a:rPr lang="en-US" sz="2800" b="1" dirty="0" err="1" smtClean="0"/>
              <a:t>laparotomy</a:t>
            </a:r>
            <a:r>
              <a:rPr lang="en-US" sz="2800" b="1" dirty="0" smtClean="0"/>
              <a:t>.</a:t>
            </a:r>
            <a:endParaRPr lang="en-US" sz="2800" b="1" baseline="30000" dirty="0" smtClean="0"/>
          </a:p>
          <a:p>
            <a:pPr algn="l"/>
            <a:endParaRPr lang="en-US" sz="2800" b="1" dirty="0" smtClean="0"/>
          </a:p>
          <a:p>
            <a:pPr algn="l"/>
            <a:r>
              <a:rPr lang="en-US" b="1" dirty="0" smtClean="0">
                <a:solidFill>
                  <a:schemeClr val="bg1"/>
                </a:solidFill>
              </a:rPr>
              <a:t>I</a:t>
            </a:r>
            <a:r>
              <a:rPr lang="en-US" sz="2800" b="1" dirty="0" smtClean="0"/>
              <a:t>t is important to note of the volume of fluid removed and the patient’s baseline renal function and to consider albumin replacement to maintain intravascular volume and prevent </a:t>
            </a:r>
            <a:r>
              <a:rPr lang="en-US" sz="2800" b="1" dirty="0" err="1" smtClean="0"/>
              <a:t>paracentesis</a:t>
            </a:r>
            <a:r>
              <a:rPr lang="en-US" sz="2800" b="1" dirty="0" smtClean="0"/>
              <a:t>-induced circulatory dysfunction. </a:t>
            </a:r>
          </a:p>
          <a:p>
            <a:pPr algn="l"/>
            <a:endParaRPr lang="en-US" sz="2800" b="1" dirty="0" smtClean="0"/>
          </a:p>
          <a:p>
            <a:pPr algn="l"/>
            <a:r>
              <a:rPr lang="en-US" b="1" dirty="0" err="1" smtClean="0"/>
              <a:t>A</a:t>
            </a:r>
            <a:r>
              <a:rPr lang="en-US" sz="2800" b="1" dirty="0" err="1" smtClean="0"/>
              <a:t>scitic</a:t>
            </a:r>
            <a:r>
              <a:rPr lang="en-US" sz="2800" b="1" dirty="0" smtClean="0"/>
              <a:t> fluid should also be analyzed to rule out spontaneous bacterial peritonitis.</a:t>
            </a:r>
            <a:endParaRPr lang="ar-EG"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ar-EG" dirty="0"/>
          </a:p>
        </p:txBody>
      </p:sp>
      <p:sp>
        <p:nvSpPr>
          <p:cNvPr id="3" name="Content Placeholder 2"/>
          <p:cNvSpPr>
            <a:spLocks noGrp="1"/>
          </p:cNvSpPr>
          <p:nvPr>
            <p:ph idx="1"/>
          </p:nvPr>
        </p:nvSpPr>
        <p:spPr>
          <a:xfrm>
            <a:off x="457200" y="1484784"/>
            <a:ext cx="8219256" cy="5112567"/>
          </a:xfrm>
        </p:spPr>
        <p:style>
          <a:lnRef idx="1">
            <a:schemeClr val="accent6"/>
          </a:lnRef>
          <a:fillRef idx="3">
            <a:schemeClr val="accent6"/>
          </a:fillRef>
          <a:effectRef idx="2">
            <a:schemeClr val="accent6"/>
          </a:effectRef>
          <a:fontRef idx="minor">
            <a:schemeClr val="lt1"/>
          </a:fontRef>
        </p:style>
        <p:txBody>
          <a:bodyPr>
            <a:noAutofit/>
          </a:bodyPr>
          <a:lstStyle/>
          <a:p>
            <a:pPr algn="l"/>
            <a:r>
              <a:rPr lang="en-US" sz="6600" b="1" u="sng" dirty="0" smtClean="0">
                <a:solidFill>
                  <a:srgbClr val="002060"/>
                </a:solidFill>
              </a:rPr>
              <a:t>Therefore, the decision to perform surgery in these patients must be heavily weighed</a:t>
            </a:r>
            <a:r>
              <a:rPr lang="en-US" sz="6600" b="1" dirty="0" smtClean="0"/>
              <a:t>.</a:t>
            </a:r>
            <a:endParaRPr lang="ar-EG" sz="66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252728"/>
          </a:xfrm>
        </p:spPr>
        <p:txBody>
          <a:bodyPr>
            <a:normAutofit fontScale="90000"/>
          </a:bodyPr>
          <a:lstStyle/>
          <a:p>
            <a:r>
              <a:rPr lang="en-US" dirty="0" smtClean="0"/>
              <a:t>Encephalopathy</a:t>
            </a:r>
            <a:br>
              <a:rPr lang="en-US" dirty="0" smtClean="0"/>
            </a:br>
            <a:endParaRPr lang="ar-EG" dirty="0"/>
          </a:p>
        </p:txBody>
      </p:sp>
      <p:sp>
        <p:nvSpPr>
          <p:cNvPr id="3" name="Content Placeholder 2"/>
          <p:cNvSpPr>
            <a:spLocks noGrp="1"/>
          </p:cNvSpPr>
          <p:nvPr>
            <p:ph idx="1"/>
          </p:nvPr>
        </p:nvSpPr>
        <p:spPr>
          <a:xfrm>
            <a:off x="395536" y="1556792"/>
            <a:ext cx="8229600" cy="4625609"/>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sz="4000" b="1" dirty="0" smtClean="0"/>
              <a:t>P</a:t>
            </a:r>
            <a:r>
              <a:rPr lang="en-US" sz="3600" b="1" dirty="0" smtClean="0"/>
              <a:t>atients with encephalopathy at baseline, have increased their risk of postoperative encephalopathy. </a:t>
            </a:r>
          </a:p>
          <a:p>
            <a:pPr algn="l"/>
            <a:r>
              <a:rPr lang="en-US" sz="4400" b="1" dirty="0" smtClean="0"/>
              <a:t>N</a:t>
            </a:r>
            <a:r>
              <a:rPr lang="en-US" sz="3600" b="1" dirty="0" smtClean="0"/>
              <a:t>on hepatic surgery demonstrated that encephalopathy was associated with an 88% risk of mortality, which was even higher than the 50% risk associated with emergency surgery</a:t>
            </a:r>
          </a:p>
          <a:p>
            <a:pPr algn="l"/>
            <a:endParaRPr lang="ar-EG" sz="3600"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Autofit/>
          </a:bodyPr>
          <a:lstStyle/>
          <a:p>
            <a:pPr algn="l"/>
            <a:r>
              <a:rPr lang="en-US" b="1" dirty="0" smtClean="0"/>
              <a:t>Multiple factors in the preoperative and postoperative periods may precipitate encephalopathy, such as infection and/or sepsis, diuretics, </a:t>
            </a:r>
            <a:r>
              <a:rPr lang="en-US" b="1" dirty="0" err="1" smtClean="0"/>
              <a:t>hypokalemia</a:t>
            </a:r>
            <a:r>
              <a:rPr lang="en-US" b="1" dirty="0" smtClean="0"/>
              <a:t>, metabolic alkalosis, constipation, use of central nervous system (CNS) depressants such narcotics and benzodiazepines, hypoxia, </a:t>
            </a:r>
            <a:r>
              <a:rPr lang="en-US" b="1" dirty="0" err="1" smtClean="0"/>
              <a:t>azotemia</a:t>
            </a:r>
            <a:r>
              <a:rPr lang="en-US" b="1" dirty="0" smtClean="0"/>
              <a:t>, and gastrointestinal bleeding..</a:t>
            </a:r>
            <a:endParaRPr lang="ar-EG" b="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algn="l"/>
            <a:r>
              <a:rPr lang="en-US" b="1" dirty="0" smtClean="0"/>
              <a:t>. Addressing the underlying precipitant </a:t>
            </a:r>
            <a:r>
              <a:rPr lang="ar-EG" b="1" dirty="0" smtClean="0"/>
              <a:t>:</a:t>
            </a:r>
            <a:r>
              <a:rPr lang="en-US" b="1" dirty="0" smtClean="0"/>
              <a:t>through</a:t>
            </a:r>
          </a:p>
          <a:p>
            <a:pPr algn="l"/>
            <a:r>
              <a:rPr lang="en-US" b="1" dirty="0" smtClean="0"/>
              <a:t>1_ Correction of electrolyte abnormalities, 2_Treatment of infection,</a:t>
            </a:r>
          </a:p>
          <a:p>
            <a:pPr algn="l"/>
            <a:r>
              <a:rPr lang="en-US" b="1" dirty="0" smtClean="0"/>
              <a:t>3_ management of gastrointestinal bleeding, </a:t>
            </a:r>
          </a:p>
          <a:p>
            <a:pPr algn="l"/>
            <a:r>
              <a:rPr lang="en-US" b="1" dirty="0" smtClean="0"/>
              <a:t>4_ restriction of sedatives may help prevent or decrease encephalopathy. </a:t>
            </a:r>
            <a:endParaRPr lang="ar-EG" b="1"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252728"/>
          </a:xfrm>
        </p:spPr>
        <p:txBody>
          <a:bodyPr>
            <a:normAutofit fontScale="90000"/>
          </a:bodyPr>
          <a:lstStyle/>
          <a:p>
            <a:r>
              <a:rPr lang="en-US" dirty="0" smtClean="0"/>
              <a:t>Renal dysfunction</a:t>
            </a:r>
            <a:br>
              <a:rPr lang="en-US" dirty="0" smtClean="0"/>
            </a:br>
            <a:endParaRPr lang="ar-EG"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fontScale="85000" lnSpcReduction="10000"/>
          </a:bodyPr>
          <a:lstStyle/>
          <a:p>
            <a:pPr algn="l"/>
            <a:r>
              <a:rPr lang="en-US" b="1" dirty="0" smtClean="0"/>
              <a:t>*Patients with chronic liver disease are at risk for renal dysfunction at baseline due to the tendency for hemodynamic derangements that increase the risk of renal </a:t>
            </a:r>
            <a:r>
              <a:rPr lang="en-US" b="1" dirty="0" err="1" smtClean="0"/>
              <a:t>hypoperfusion</a:t>
            </a:r>
            <a:r>
              <a:rPr lang="en-US" b="1" dirty="0" smtClean="0"/>
              <a:t>. </a:t>
            </a:r>
          </a:p>
          <a:p>
            <a:pPr algn="l"/>
            <a:r>
              <a:rPr lang="en-US" b="1" dirty="0" smtClean="0"/>
              <a:t>*This risk is increased by diuretics, </a:t>
            </a:r>
            <a:r>
              <a:rPr lang="en-US" b="1" dirty="0" err="1" smtClean="0"/>
              <a:t>nephrotoxic</a:t>
            </a:r>
            <a:r>
              <a:rPr lang="en-US" b="1" dirty="0" smtClean="0"/>
              <a:t> agents including </a:t>
            </a:r>
            <a:r>
              <a:rPr lang="en-US" b="1" dirty="0" err="1" smtClean="0"/>
              <a:t>nonsteroidal</a:t>
            </a:r>
            <a:r>
              <a:rPr lang="en-US" b="1" dirty="0" smtClean="0"/>
              <a:t> anti-inflammatory drugs (NSAIDs), large-volume </a:t>
            </a:r>
            <a:r>
              <a:rPr lang="en-US" b="1" dirty="0" err="1" smtClean="0"/>
              <a:t>paracentesis</a:t>
            </a:r>
            <a:r>
              <a:rPr lang="en-US" b="1" dirty="0" smtClean="0"/>
              <a:t> performed without albumin supplementation, infections, and gastrointestinal bleeding.</a:t>
            </a:r>
          </a:p>
          <a:p>
            <a:pPr algn="l"/>
            <a:r>
              <a:rPr lang="en-US" b="1" dirty="0" smtClean="0"/>
              <a:t>* </a:t>
            </a:r>
            <a:r>
              <a:rPr lang="en-US" b="1" dirty="0" err="1" smtClean="0"/>
              <a:t>Hepatorenal</a:t>
            </a:r>
            <a:r>
              <a:rPr lang="en-US" b="1" dirty="0" smtClean="0"/>
              <a:t> syndrome is another concerning occurrence in this patient population.</a:t>
            </a:r>
          </a:p>
          <a:p>
            <a:pPr algn="l"/>
            <a:endParaRPr lang="ar-EG" b="1"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219256" cy="5082809"/>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sz="3600" b="1" dirty="0" smtClean="0"/>
              <a:t>*The risk of renal dysfunction in the postoperative period is increased due to hemodynamic changes and fluid shifts or losses, particularly if </a:t>
            </a:r>
            <a:r>
              <a:rPr lang="en-US" sz="3600" b="1" dirty="0" err="1" smtClean="0"/>
              <a:t>ascites</a:t>
            </a:r>
            <a:r>
              <a:rPr lang="en-US" sz="3600" b="1" dirty="0" smtClean="0"/>
              <a:t> fluid is removed at </a:t>
            </a:r>
            <a:r>
              <a:rPr lang="en-US" sz="3600" b="1" dirty="0" err="1" smtClean="0"/>
              <a:t>laparotomy</a:t>
            </a:r>
            <a:r>
              <a:rPr lang="en-US" sz="3600" b="1" dirty="0" smtClean="0"/>
              <a:t>.</a:t>
            </a:r>
          </a:p>
          <a:p>
            <a:pPr algn="l"/>
            <a:r>
              <a:rPr lang="en-US" sz="3600" b="1" dirty="0" smtClean="0"/>
              <a:t>* Renal function should be closely monitored pre- and postoperatively, with appropriate measures taken to address or eliminate potential insults</a:t>
            </a:r>
            <a:endParaRPr lang="ar-EG" sz="3600" b="1"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1252728"/>
          </a:xfrm>
        </p:spPr>
        <p:txBody>
          <a:bodyPr>
            <a:normAutofit/>
          </a:bodyPr>
          <a:lstStyle/>
          <a:p>
            <a:r>
              <a:rPr lang="en-US" sz="2800" dirty="0" smtClean="0"/>
              <a:t>The risk of renal dysfunction in the postoperative period </a:t>
            </a:r>
            <a:endParaRPr lang="ar-EG"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Autofit/>
          </a:bodyPr>
          <a:lstStyle/>
          <a:p>
            <a:pPr algn="l"/>
            <a:r>
              <a:rPr lang="en-US" sz="2800" b="1" dirty="0" smtClean="0"/>
              <a:t>. *serum </a:t>
            </a:r>
            <a:r>
              <a:rPr lang="en-US" sz="2800" b="1" dirty="0" err="1" smtClean="0"/>
              <a:t>creatinine</a:t>
            </a:r>
            <a:r>
              <a:rPr lang="en-US" sz="2800" b="1" dirty="0" smtClean="0"/>
              <a:t> levels often overestimate the </a:t>
            </a:r>
            <a:r>
              <a:rPr lang="en-US" sz="2800" b="1" dirty="0" err="1" smtClean="0"/>
              <a:t>glomerular</a:t>
            </a:r>
            <a:r>
              <a:rPr lang="en-US" sz="2800" b="1" dirty="0" smtClean="0"/>
              <a:t> filtration rate (GFR) in patients with cirrhosis; a seemingly normal </a:t>
            </a:r>
            <a:r>
              <a:rPr lang="en-US" sz="2800" b="1" dirty="0" err="1" smtClean="0"/>
              <a:t>creatinine</a:t>
            </a:r>
            <a:r>
              <a:rPr lang="en-US" sz="2800" b="1" dirty="0" smtClean="0"/>
              <a:t> level may indeed represent impaired renal function.</a:t>
            </a:r>
          </a:p>
          <a:p>
            <a:pPr algn="l"/>
            <a:endParaRPr lang="en-US" sz="2800" b="1" dirty="0" smtClean="0"/>
          </a:p>
          <a:p>
            <a:pPr algn="l"/>
            <a:r>
              <a:rPr lang="en-US" sz="2800" b="1" dirty="0" smtClean="0"/>
              <a:t>* </a:t>
            </a:r>
            <a:r>
              <a:rPr lang="en-US" sz="2800" b="1" dirty="0" err="1" smtClean="0"/>
              <a:t>Vasoactive</a:t>
            </a:r>
            <a:r>
              <a:rPr lang="en-US" sz="2800" b="1" dirty="0" smtClean="0"/>
              <a:t> compounds such as </a:t>
            </a:r>
            <a:r>
              <a:rPr lang="en-US" sz="2800" b="1" dirty="0" err="1" smtClean="0"/>
              <a:t>midodrine</a:t>
            </a:r>
            <a:r>
              <a:rPr lang="en-US" sz="2800" b="1" dirty="0" smtClean="0"/>
              <a:t> and </a:t>
            </a:r>
            <a:r>
              <a:rPr lang="en-US" sz="2800" b="1" dirty="0" err="1" smtClean="0"/>
              <a:t>terlipressin</a:t>
            </a:r>
            <a:r>
              <a:rPr lang="en-US" sz="2800" b="1" dirty="0" smtClean="0"/>
              <a:t> appear to be at least as effective as intravenous albumin in preventing circulatory dysfunction with resultant renal impairment in patients with cirrhosis who have lost third-spaced volume</a:t>
            </a:r>
            <a:endParaRPr lang="ar-EG" sz="2800" b="1"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252728"/>
          </a:xfrm>
        </p:spPr>
        <p:txBody>
          <a:bodyPr>
            <a:normAutofit fontScale="90000"/>
          </a:bodyPr>
          <a:lstStyle/>
          <a:p>
            <a:r>
              <a:rPr lang="en-US" dirty="0" smtClean="0"/>
              <a:t>Pulmonary disease</a:t>
            </a:r>
            <a:br>
              <a:rPr lang="en-US" dirty="0" smtClean="0"/>
            </a:br>
            <a:endParaRPr lang="ar-EG" dirty="0"/>
          </a:p>
        </p:txBody>
      </p:sp>
      <p:sp>
        <p:nvSpPr>
          <p:cNvPr id="3" name="Content Placeholder 2"/>
          <p:cNvSpPr>
            <a:spLocks noGrp="1"/>
          </p:cNvSpPr>
          <p:nvPr>
            <p:ph idx="1"/>
          </p:nvPr>
        </p:nvSpPr>
        <p:spPr>
          <a:xfrm>
            <a:off x="467544" y="1844824"/>
            <a:ext cx="8229600" cy="4625609"/>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sz="3600" b="1" dirty="0" smtClean="0"/>
              <a:t>P</a:t>
            </a:r>
            <a:r>
              <a:rPr lang="en-US" b="1" dirty="0" smtClean="0"/>
              <a:t>ulmonary complications of end-stage liver disease include </a:t>
            </a:r>
            <a:r>
              <a:rPr lang="en-US" b="1" dirty="0" err="1" smtClean="0"/>
              <a:t>hepatopulmonary</a:t>
            </a:r>
            <a:r>
              <a:rPr lang="en-US" b="1" dirty="0" smtClean="0"/>
              <a:t> syndrome, </a:t>
            </a:r>
            <a:r>
              <a:rPr lang="en-US" b="1" dirty="0" err="1" smtClean="0"/>
              <a:t>portopulmonary</a:t>
            </a:r>
            <a:r>
              <a:rPr lang="en-US" b="1" dirty="0" smtClean="0"/>
              <a:t> hypertension, and hepatic hydrothorax.</a:t>
            </a:r>
          </a:p>
          <a:p>
            <a:pPr algn="l"/>
            <a:r>
              <a:rPr lang="en-US" b="1" dirty="0" smtClean="0"/>
              <a:t> </a:t>
            </a:r>
          </a:p>
          <a:p>
            <a:pPr algn="l"/>
            <a:r>
              <a:rPr lang="en-US" sz="3600" b="1" dirty="0" err="1" smtClean="0"/>
              <a:t>H</a:t>
            </a:r>
            <a:r>
              <a:rPr lang="en-US" b="1" dirty="0" err="1" smtClean="0"/>
              <a:t>epatopulmonary</a:t>
            </a:r>
            <a:r>
              <a:rPr lang="en-US" b="1" dirty="0" smtClean="0"/>
              <a:t> syndrome is associated with vascular shunt, and the risk of hypoxia and ventilation-perfusion mismatch should be addressed before surgery</a:t>
            </a:r>
          </a:p>
          <a:p>
            <a:pPr algn="l"/>
            <a:endParaRPr lang="ar-EG" b="1"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6792"/>
            <a:ext cx="7787208" cy="4844009"/>
          </a:xfrm>
        </p:spPr>
        <p:style>
          <a:lnRef idx="0">
            <a:schemeClr val="accent6"/>
          </a:lnRef>
          <a:fillRef idx="3">
            <a:schemeClr val="accent6"/>
          </a:fillRef>
          <a:effectRef idx="3">
            <a:schemeClr val="accent6"/>
          </a:effectRef>
          <a:fontRef idx="minor">
            <a:schemeClr val="lt1"/>
          </a:fontRef>
        </p:style>
        <p:txBody>
          <a:bodyPr>
            <a:normAutofit fontScale="92500" lnSpcReduction="20000"/>
          </a:bodyPr>
          <a:lstStyle/>
          <a:p>
            <a:pPr algn="l"/>
            <a:r>
              <a:rPr lang="en-US" b="1" dirty="0" smtClean="0"/>
              <a:t>.</a:t>
            </a:r>
          </a:p>
          <a:p>
            <a:pPr algn="l"/>
            <a:r>
              <a:rPr lang="en-US" b="1" dirty="0" smtClean="0"/>
              <a:t>The associated hypoxemia is usually not severe.</a:t>
            </a:r>
            <a:endParaRPr lang="en-US" b="1" baseline="30000" dirty="0" smtClean="0"/>
          </a:p>
          <a:p>
            <a:pPr algn="l"/>
            <a:endParaRPr lang="en-US" b="1" baseline="30000" dirty="0" smtClean="0"/>
          </a:p>
          <a:p>
            <a:pPr algn="l"/>
            <a:r>
              <a:rPr lang="en-US" b="1" baseline="30000" dirty="0" smtClean="0"/>
              <a:t> </a:t>
            </a:r>
            <a:r>
              <a:rPr lang="en-US" b="1" dirty="0" smtClean="0"/>
              <a:t>Drainage is usually not recommended because the effusion often rapidly </a:t>
            </a:r>
            <a:r>
              <a:rPr lang="en-US" b="1" dirty="0" err="1" smtClean="0"/>
              <a:t>reaccumulates</a:t>
            </a:r>
            <a:r>
              <a:rPr lang="en-US" b="1" dirty="0" smtClean="0"/>
              <a:t>.</a:t>
            </a:r>
          </a:p>
          <a:p>
            <a:pPr algn="l"/>
            <a:r>
              <a:rPr lang="en-US" b="1" dirty="0" smtClean="0"/>
              <a:t> Finally, the risk of chronic obstructive pulmonary disease (COPD) should be assessed in any patient who has previously smoked tobacco or who has alpha-1 antitrypsin deficiency.</a:t>
            </a:r>
            <a:endParaRPr lang="ar-EG" b="1"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252728"/>
          </a:xfrm>
        </p:spPr>
        <p:txBody>
          <a:bodyPr/>
          <a:lstStyle/>
          <a:p>
            <a:r>
              <a:rPr lang="en-US" dirty="0" smtClean="0"/>
              <a:t>Malnutrition</a:t>
            </a:r>
            <a:endParaRPr lang="ar-EG" dirty="0"/>
          </a:p>
        </p:txBody>
      </p:sp>
      <p:sp>
        <p:nvSpPr>
          <p:cNvPr id="3" name="Content Placeholder 2"/>
          <p:cNvSpPr>
            <a:spLocks noGrp="1"/>
          </p:cNvSpPr>
          <p:nvPr>
            <p:ph idx="1"/>
          </p:nvPr>
        </p:nvSpPr>
        <p:spPr>
          <a:xfrm>
            <a:off x="467544" y="1628800"/>
            <a:ext cx="8229600" cy="4625609"/>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b="1" dirty="0" smtClean="0"/>
              <a:t>*-Severe malnutrition is associated with an increased need for packed red blood cells, FFP, and cryoprecipitate during liver transplantation.</a:t>
            </a:r>
          </a:p>
          <a:p>
            <a:pPr algn="l"/>
            <a:r>
              <a:rPr lang="en-US" b="1" dirty="0" smtClean="0"/>
              <a:t>*- It is also associated with a prolonged postoperative stay. </a:t>
            </a:r>
          </a:p>
          <a:p>
            <a:pPr algn="l"/>
            <a:r>
              <a:rPr lang="en-US" b="1" dirty="0" smtClean="0"/>
              <a:t>*_ preoperative improvement in the patient's nutritional status may improve outcomes</a:t>
            </a:r>
          </a:p>
          <a:p>
            <a:pPr algn="l"/>
            <a:endParaRPr lang="ar-EG" b="1"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56792"/>
            <a:ext cx="8208912" cy="4769625"/>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sz="2800" b="1" dirty="0" smtClean="0"/>
              <a:t>*-Steps to improve nutritional health should be started, preferably in the preoperative period, because they are expected to have increased energy expenditure after surgery.</a:t>
            </a:r>
            <a:endParaRPr lang="en-US" sz="2800" b="1" baseline="30000" dirty="0" smtClean="0"/>
          </a:p>
          <a:p>
            <a:pPr algn="l"/>
            <a:r>
              <a:rPr lang="en-US" sz="2800" b="1" baseline="30000" dirty="0" smtClean="0"/>
              <a:t>*_ </a:t>
            </a:r>
            <a:r>
              <a:rPr lang="en-US" sz="2800" b="1" dirty="0" smtClean="0"/>
              <a:t>Supplements can be used. </a:t>
            </a:r>
          </a:p>
          <a:p>
            <a:pPr algn="l"/>
            <a:r>
              <a:rPr lang="en-US" sz="2800" b="1" dirty="0" smtClean="0"/>
              <a:t>*_Patients with alcoholic liver disease and </a:t>
            </a:r>
            <a:r>
              <a:rPr lang="en-US" sz="2800" b="1" dirty="0" err="1" smtClean="0">
                <a:hlinkClick r:id="rId2"/>
              </a:rPr>
              <a:t>Wernicke</a:t>
            </a:r>
            <a:r>
              <a:rPr lang="en-US" sz="2800" b="1" dirty="0" smtClean="0">
                <a:hlinkClick r:id="rId2"/>
              </a:rPr>
              <a:t> encephalopathy</a:t>
            </a:r>
            <a:r>
              <a:rPr lang="en-US" sz="2800" b="1" dirty="0" smtClean="0"/>
              <a:t> benefit from preoperative vitamin B-1 supplementation. *_Advanced liver disease can also predispose to hypoglycemia because of impaired </a:t>
            </a:r>
            <a:r>
              <a:rPr lang="en-US" sz="2800" b="1" dirty="0" err="1" smtClean="0"/>
              <a:t>gluconeogenesis</a:t>
            </a:r>
            <a:r>
              <a:rPr lang="en-US" sz="2800" b="1" dirty="0" smtClean="0"/>
              <a:t> and decreased glycogen stores.</a:t>
            </a:r>
            <a:endParaRPr lang="ar-EG"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t>Overview</a:t>
            </a:r>
            <a:br>
              <a:rPr lang="en-US" sz="5300" dirty="0" smtClean="0"/>
            </a:br>
            <a:endParaRPr lang="ar-EG" dirty="0"/>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Autofit/>
          </a:bodyPr>
          <a:lstStyle/>
          <a:p>
            <a:pPr algn="l"/>
            <a:r>
              <a:rPr lang="en-US" sz="6000" b="1" u="sng" dirty="0" smtClean="0">
                <a:effectLst>
                  <a:outerShdw blurRad="38100" dist="38100" dir="2700000" algn="tl">
                    <a:srgbClr val="000000">
                      <a:alpha val="43137"/>
                    </a:srgbClr>
                  </a:outerShdw>
                </a:effectLst>
                <a:latin typeface="+mj-lt"/>
                <a:cs typeface="Arial" pitchFamily="34" charset="0"/>
              </a:rPr>
              <a:t>*The number of patients with cirrhosis who require surgery is on the rise.</a:t>
            </a:r>
          </a:p>
          <a:p>
            <a:pPr algn="l"/>
            <a:endParaRPr lang="ar-EG" sz="6000" b="1" u="sng" dirty="0">
              <a:effectLst>
                <a:outerShdw blurRad="38100" dist="38100" dir="2700000" algn="tl">
                  <a:srgbClr val="000000">
                    <a:alpha val="43137"/>
                  </a:srgbClr>
                </a:outerShdw>
              </a:effectLst>
              <a:latin typeface="+mj-lt"/>
              <a:cs typeface="Arial"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252728"/>
          </a:xfrm>
        </p:spPr>
        <p:txBody>
          <a:bodyPr>
            <a:normAutofit fontScale="90000"/>
          </a:bodyPr>
          <a:lstStyle/>
          <a:p>
            <a:r>
              <a:rPr lang="en-US" dirty="0" smtClean="0"/>
              <a:t>Disease-specific considerations</a:t>
            </a:r>
            <a:br>
              <a:rPr lang="en-US" dirty="0" smtClean="0"/>
            </a:br>
            <a:endParaRPr lang="ar-EG" dirty="0"/>
          </a:p>
        </p:txBody>
      </p:sp>
      <p:sp>
        <p:nvSpPr>
          <p:cNvPr id="3" name="Content Placeholder 2"/>
          <p:cNvSpPr>
            <a:spLocks noGrp="1"/>
          </p:cNvSpPr>
          <p:nvPr>
            <p:ph idx="1"/>
          </p:nvPr>
        </p:nvSpPr>
        <p:spPr>
          <a:xfrm>
            <a:off x="467544" y="1556792"/>
            <a:ext cx="8219256" cy="4699992"/>
          </a:xfrm>
        </p:spPr>
        <p:style>
          <a:lnRef idx="0">
            <a:schemeClr val="accent6"/>
          </a:lnRef>
          <a:fillRef idx="3">
            <a:schemeClr val="accent6"/>
          </a:fillRef>
          <a:effectRef idx="3">
            <a:schemeClr val="accent6"/>
          </a:effectRef>
          <a:fontRef idx="minor">
            <a:schemeClr val="lt1"/>
          </a:fontRef>
        </p:style>
        <p:txBody>
          <a:bodyPr>
            <a:normAutofit fontScale="85000" lnSpcReduction="10000"/>
          </a:bodyPr>
          <a:lstStyle/>
          <a:p>
            <a:pPr algn="l"/>
            <a:r>
              <a:rPr lang="en-US" b="1" dirty="0" smtClean="0"/>
              <a:t>*Patients with autoimmune hepatitis on daily steroids may be appropriate candidates for stress-dosed steroids with surgery.</a:t>
            </a:r>
          </a:p>
          <a:p>
            <a:pPr algn="l"/>
            <a:r>
              <a:rPr lang="en-US" b="1" dirty="0" smtClean="0"/>
              <a:t> </a:t>
            </a:r>
          </a:p>
          <a:p>
            <a:pPr algn="l">
              <a:buNone/>
            </a:pPr>
            <a:r>
              <a:rPr lang="en-US" b="1" dirty="0" smtClean="0"/>
              <a:t>*D-</a:t>
            </a:r>
            <a:r>
              <a:rPr lang="en-US" b="1" dirty="0" err="1" smtClean="0"/>
              <a:t>penicillamine</a:t>
            </a:r>
            <a:r>
              <a:rPr lang="en-US" b="1" dirty="0" smtClean="0"/>
              <a:t> can impair wound healing; </a:t>
            </a:r>
          </a:p>
          <a:p>
            <a:pPr algn="l"/>
            <a:endParaRPr lang="en-US" b="1" dirty="0" smtClean="0"/>
          </a:p>
          <a:p>
            <a:pPr algn="l"/>
            <a:r>
              <a:rPr lang="en-US" b="1" dirty="0" smtClean="0"/>
              <a:t>*patients taking it for Wilson disease should decrease their dose for 1-2 weeks pre- and postoperatively.</a:t>
            </a:r>
          </a:p>
          <a:p>
            <a:pPr algn="l"/>
            <a:endParaRPr lang="en-US" b="1" dirty="0" smtClean="0"/>
          </a:p>
          <a:p>
            <a:pPr algn="l"/>
            <a:r>
              <a:rPr lang="en-US" b="1" dirty="0" smtClean="0"/>
              <a:t>* Wilson disease might predispose to an increased risk of neurologic changes postoperatively. </a:t>
            </a:r>
            <a:endParaRPr lang="ar-EG" b="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252728"/>
          </a:xfrm>
        </p:spPr>
        <p:txBody>
          <a:bodyPr>
            <a:normAutofit fontScale="90000"/>
          </a:bodyPr>
          <a:lstStyle/>
          <a:p>
            <a:r>
              <a:rPr lang="en-US" dirty="0" smtClean="0"/>
              <a:t>Disease-specific considerations</a:t>
            </a:r>
            <a:br>
              <a:rPr lang="en-US" dirty="0" smtClean="0"/>
            </a:br>
            <a:endParaRPr lang="ar-EG"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algn="l"/>
            <a:r>
              <a:rPr lang="en-US" b="1" dirty="0" smtClean="0"/>
              <a:t>. </a:t>
            </a:r>
            <a:r>
              <a:rPr lang="en-US" sz="3600" b="1" dirty="0" smtClean="0"/>
              <a:t>P</a:t>
            </a:r>
            <a:r>
              <a:rPr lang="en-US" b="1" dirty="0" smtClean="0"/>
              <a:t>atients with a history of alcohol abuse are at increased risk of other complications, including poor wound healing, bleeding, delirium, and infections.</a:t>
            </a:r>
          </a:p>
          <a:p>
            <a:pPr algn="l"/>
            <a:endParaRPr lang="en-US" b="1" dirty="0" smtClean="0"/>
          </a:p>
          <a:p>
            <a:pPr algn="l"/>
            <a:r>
              <a:rPr lang="en-US" b="1" dirty="0" smtClean="0"/>
              <a:t> Patients who have continued to actively drink are at risk for withdrawal</a:t>
            </a:r>
          </a:p>
          <a:p>
            <a:pPr algn="l"/>
            <a:endParaRPr lang="ar-EG" b="1"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3">
            <a:schemeClr val="accent6"/>
          </a:fillRef>
          <a:effectRef idx="2">
            <a:schemeClr val="accent6"/>
          </a:effectRef>
          <a:fontRef idx="minor">
            <a:schemeClr val="lt1"/>
          </a:fontRef>
        </p:style>
        <p:txBody>
          <a:bodyPr>
            <a:normAutofit/>
          </a:bodyPr>
          <a:lstStyle/>
          <a:p>
            <a:r>
              <a:rPr lang="ar-EG" sz="4800" dirty="0" smtClean="0">
                <a:solidFill>
                  <a:schemeClr val="bg1"/>
                </a:solidFill>
              </a:rPr>
              <a:t>   </a:t>
            </a:r>
            <a:r>
              <a:rPr lang="en-US" sz="4800" dirty="0" smtClean="0">
                <a:solidFill>
                  <a:schemeClr val="bg1"/>
                </a:solidFill>
              </a:rPr>
              <a:t>   INTRA OPERATIVE FACTORS</a:t>
            </a:r>
            <a:endParaRPr lang="ar-EG" sz="4800" dirty="0">
              <a:solidFill>
                <a:schemeClr val="bg1"/>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252728"/>
          </a:xfrm>
        </p:spPr>
        <p:txBody>
          <a:bodyPr>
            <a:normAutofit fontScale="90000"/>
          </a:bodyPr>
          <a:lstStyle/>
          <a:p>
            <a:r>
              <a:rPr lang="en-US" dirty="0" smtClean="0"/>
              <a:t>Anesthesia</a:t>
            </a:r>
            <a:br>
              <a:rPr lang="en-US" dirty="0" smtClean="0"/>
            </a:br>
            <a:endParaRPr lang="ar-EG"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fontScale="92500" lnSpcReduction="20000"/>
          </a:bodyPr>
          <a:lstStyle/>
          <a:p>
            <a:pPr algn="l"/>
            <a:r>
              <a:rPr lang="en-US" b="1" dirty="0" smtClean="0"/>
              <a:t>* Decreased synthesis of plasma-binding proteins. Hypo </a:t>
            </a:r>
            <a:r>
              <a:rPr lang="en-US" b="1" dirty="0" err="1" smtClean="0"/>
              <a:t>albuminemia</a:t>
            </a:r>
            <a:r>
              <a:rPr lang="en-US" b="1" dirty="0" smtClean="0"/>
              <a:t> impairs drug binding and metabolism and elevates serum drug levels in  C L D.</a:t>
            </a:r>
          </a:p>
          <a:p>
            <a:pPr algn="l"/>
            <a:endParaRPr lang="en-US" b="1" dirty="0" smtClean="0"/>
          </a:p>
          <a:p>
            <a:pPr algn="l"/>
            <a:r>
              <a:rPr lang="en-US" b="1" dirty="0" smtClean="0"/>
              <a:t> * Impaired drug metabolism, detoxification, and excretion by the liver can prolong drug half-lives. Thus, the absorption, distribution, metabolism, and excretion of anesthetics, muscle relaxants, analgesics, and sedatives may be affected.</a:t>
            </a:r>
          </a:p>
          <a:p>
            <a:pPr algn="l"/>
            <a:endParaRPr lang="ar-EG" b="1"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Autofit/>
          </a:bodyPr>
          <a:lstStyle/>
          <a:p>
            <a:pPr algn="l"/>
            <a:r>
              <a:rPr lang="ar-EG" sz="2400" b="1" dirty="0" smtClean="0"/>
              <a:t>*</a:t>
            </a:r>
            <a:r>
              <a:rPr lang="en-US" sz="2400" b="1" dirty="0" smtClean="0"/>
              <a:t>*Patients with liver disease are more likely than patients without liver disease to have hepatic </a:t>
            </a:r>
            <a:r>
              <a:rPr lang="en-US" sz="2400" b="1" dirty="0" err="1" smtClean="0"/>
              <a:t>decompensation</a:t>
            </a:r>
            <a:r>
              <a:rPr lang="en-US" sz="2400" b="1" dirty="0" smtClean="0"/>
              <a:t> with the use of anesthesia .</a:t>
            </a:r>
          </a:p>
          <a:p>
            <a:pPr algn="l"/>
            <a:endParaRPr lang="en-US" sz="2400" b="1" dirty="0" smtClean="0"/>
          </a:p>
          <a:p>
            <a:pPr algn="l">
              <a:buNone/>
            </a:pPr>
            <a:r>
              <a:rPr lang="en-US" sz="2400" b="1" dirty="0" smtClean="0">
                <a:hlinkClick r:id="rId2"/>
              </a:rPr>
              <a:t>*General anesthesia</a:t>
            </a:r>
            <a:r>
              <a:rPr lang="en-US" sz="2400" b="1" dirty="0" smtClean="0"/>
              <a:t> reduces total hepatic blood flow, especially the contribution of the hepatic artery.</a:t>
            </a:r>
          </a:p>
          <a:p>
            <a:pPr algn="l">
              <a:buNone/>
            </a:pPr>
            <a:r>
              <a:rPr lang="en-US" sz="2400" b="1" dirty="0" smtClean="0"/>
              <a:t> </a:t>
            </a:r>
          </a:p>
          <a:p>
            <a:pPr algn="l">
              <a:buNone/>
            </a:pPr>
            <a:r>
              <a:rPr lang="en-US" sz="2400" b="1" dirty="0" smtClean="0"/>
              <a:t>*Patients with liver disease tend to have several baseline cardiovascular abnormalities, including decreased systemic vascular resistance and increased cardiac index, which may further affect hepatic blood flow.</a:t>
            </a:r>
            <a:endParaRPr lang="ar-EG" sz="2400" b="1"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fontScale="92500"/>
          </a:bodyPr>
          <a:lstStyle/>
          <a:p>
            <a:pPr algn="l"/>
            <a:r>
              <a:rPr lang="en-US" b="1" dirty="0" smtClean="0"/>
              <a:t>.* In addition, catecholamine and other </a:t>
            </a:r>
            <a:r>
              <a:rPr lang="en-US" b="1" dirty="0" err="1" smtClean="0"/>
              <a:t>neuro</a:t>
            </a:r>
            <a:r>
              <a:rPr lang="en-US" b="1" dirty="0" smtClean="0"/>
              <a:t> -hormonal responses are impaired in patients with liver disease; therefore, </a:t>
            </a:r>
            <a:r>
              <a:rPr lang="en-US" b="1" dirty="0" err="1" smtClean="0"/>
              <a:t>intraoperative</a:t>
            </a:r>
            <a:r>
              <a:rPr lang="en-US" b="1" dirty="0" smtClean="0"/>
              <a:t> </a:t>
            </a:r>
            <a:r>
              <a:rPr lang="en-US" b="1" dirty="0" err="1" smtClean="0"/>
              <a:t>hypovolemia</a:t>
            </a:r>
            <a:r>
              <a:rPr lang="en-US" b="1" dirty="0" smtClean="0"/>
              <a:t> or hemorrhage may not trigger adequate compensatory mechanisms.</a:t>
            </a:r>
          </a:p>
          <a:p>
            <a:pPr algn="l"/>
            <a:r>
              <a:rPr lang="en-US" b="1" dirty="0" smtClean="0"/>
              <a:t>* Anesthetics causing sympathetic blockade further blunt this response. The result of this reduction in hepatic perfusion is a drastic loss of their remaining marginal hepatic function.</a:t>
            </a:r>
            <a:endParaRPr lang="ar-EG" b="1"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fontScale="92500" lnSpcReduction="20000"/>
          </a:bodyPr>
          <a:lstStyle/>
          <a:p>
            <a:pPr algn="l"/>
            <a:r>
              <a:rPr lang="en-US" b="1" dirty="0" smtClean="0"/>
              <a:t>Halothane and </a:t>
            </a:r>
            <a:r>
              <a:rPr lang="en-US" b="1" dirty="0" err="1" smtClean="0"/>
              <a:t>enflurane</a:t>
            </a:r>
            <a:r>
              <a:rPr lang="en-US" b="1" dirty="0" smtClean="0"/>
              <a:t> appear to reduce hepatic artery blood flow because of systemic </a:t>
            </a:r>
            <a:r>
              <a:rPr lang="en-US" b="1" dirty="0" err="1" smtClean="0"/>
              <a:t>vasodilation</a:t>
            </a:r>
            <a:r>
              <a:rPr lang="en-US" b="1" dirty="0" smtClean="0"/>
              <a:t> and a mild negative </a:t>
            </a:r>
            <a:r>
              <a:rPr lang="en-US" b="1" dirty="0" err="1" smtClean="0"/>
              <a:t>inotropic</a:t>
            </a:r>
            <a:r>
              <a:rPr lang="en-US" b="1" dirty="0" smtClean="0"/>
              <a:t> effect.</a:t>
            </a:r>
          </a:p>
          <a:p>
            <a:pPr algn="l"/>
            <a:endParaRPr lang="en-US" b="1" dirty="0" smtClean="0"/>
          </a:p>
          <a:p>
            <a:pPr algn="l"/>
            <a:r>
              <a:rPr lang="en-US" dirty="0" smtClean="0"/>
              <a:t> </a:t>
            </a:r>
            <a:r>
              <a:rPr lang="en-US" b="1" dirty="0" smtClean="0"/>
              <a:t>Halothane is also associated with</a:t>
            </a:r>
            <a:r>
              <a:rPr lang="en-US" b="1" baseline="30000" dirty="0" smtClean="0"/>
              <a:t> </a:t>
            </a:r>
            <a:r>
              <a:rPr lang="en-US" b="1" dirty="0" smtClean="0"/>
              <a:t>greatest risk of </a:t>
            </a:r>
            <a:r>
              <a:rPr lang="en-US" b="1" dirty="0" err="1" smtClean="0"/>
              <a:t>hepatotoxicity</a:t>
            </a:r>
            <a:r>
              <a:rPr lang="en-US" b="1" dirty="0" smtClean="0"/>
              <a:t>.</a:t>
            </a:r>
          </a:p>
          <a:p>
            <a:pPr algn="l"/>
            <a:r>
              <a:rPr lang="en-US" b="1" dirty="0" smtClean="0"/>
              <a:t>  </a:t>
            </a:r>
          </a:p>
          <a:p>
            <a:pPr algn="l"/>
            <a:r>
              <a:rPr lang="en-US" b="1" dirty="0" smtClean="0"/>
              <a:t> The incidence of </a:t>
            </a:r>
            <a:r>
              <a:rPr lang="en-US" b="1" dirty="0" err="1" smtClean="0"/>
              <a:t>fulminant</a:t>
            </a:r>
            <a:r>
              <a:rPr lang="en-US" b="1" dirty="0" smtClean="0"/>
              <a:t> hepatitis approximating 1 case in 6,000 of healthy patients after exposure.</a:t>
            </a:r>
            <a:endParaRPr lang="ar-EG" b="1"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algn="l"/>
            <a:r>
              <a:rPr lang="en-US" b="1" dirty="0" err="1" smtClean="0"/>
              <a:t>Isoflurane</a:t>
            </a:r>
            <a:r>
              <a:rPr lang="en-US" b="1" dirty="0" smtClean="0"/>
              <a:t> has fewer effects on hepatic blood flow and less hepatic metabolism ; it is the preferred anesthetic agent in patients with liver disease.</a:t>
            </a:r>
          </a:p>
          <a:p>
            <a:pPr algn="l"/>
            <a:endParaRPr lang="en-US" b="1" dirty="0" smtClean="0"/>
          </a:p>
          <a:p>
            <a:pPr algn="l"/>
            <a:r>
              <a:rPr lang="en-US" b="1" dirty="0" smtClean="0"/>
              <a:t> Newer </a:t>
            </a:r>
            <a:r>
              <a:rPr lang="en-US" b="1" dirty="0" err="1" smtClean="0"/>
              <a:t>haloalkanes</a:t>
            </a:r>
            <a:r>
              <a:rPr lang="en-US" b="1" dirty="0" smtClean="0"/>
              <a:t>, such as </a:t>
            </a:r>
            <a:r>
              <a:rPr lang="en-US" b="1" dirty="0" err="1" smtClean="0"/>
              <a:t>sevoflurane</a:t>
            </a:r>
            <a:r>
              <a:rPr lang="en-US" b="1" dirty="0" smtClean="0"/>
              <a:t> and </a:t>
            </a:r>
            <a:r>
              <a:rPr lang="en-US" b="1" dirty="0" err="1" smtClean="0"/>
              <a:t>desflurane</a:t>
            </a:r>
            <a:r>
              <a:rPr lang="en-US" b="1" dirty="0" smtClean="0"/>
              <a:t>, also undergo less hepatic metabolism than halothane or </a:t>
            </a:r>
            <a:r>
              <a:rPr lang="en-US" b="1" dirty="0" err="1" smtClean="0"/>
              <a:t>enflurane</a:t>
            </a:r>
            <a:endParaRPr lang="ar-EG" b="1"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algn="l"/>
            <a:r>
              <a:rPr lang="en-US" b="1" dirty="0" smtClean="0"/>
              <a:t>The drug effects of neuromuscular blocking agents may be prolonged in patients with liver disease because of impaired </a:t>
            </a:r>
            <a:r>
              <a:rPr lang="en-US" b="1" dirty="0" err="1" smtClean="0"/>
              <a:t>biliary</a:t>
            </a:r>
            <a:r>
              <a:rPr lang="en-US" b="1" dirty="0" smtClean="0"/>
              <a:t> excretion.</a:t>
            </a:r>
          </a:p>
          <a:p>
            <a:pPr algn="l"/>
            <a:endParaRPr lang="en-US" b="1" dirty="0" smtClean="0"/>
          </a:p>
          <a:p>
            <a:pPr algn="l"/>
            <a:r>
              <a:rPr lang="en-US" b="1" dirty="0" smtClean="0"/>
              <a:t> </a:t>
            </a:r>
            <a:r>
              <a:rPr lang="en-US" b="1" dirty="0" err="1" smtClean="0"/>
              <a:t>Atracurium</a:t>
            </a:r>
            <a:r>
              <a:rPr lang="en-US" b="1" dirty="0" smtClean="0"/>
              <a:t> has been recommended as the agent of choice because it relies on neither the liver nor kidney for excretion..</a:t>
            </a:r>
            <a:r>
              <a:rPr lang="en-US" b="1" baseline="30000" dirty="0" smtClean="0"/>
              <a:t>[</a:t>
            </a:r>
            <a:endParaRPr lang="ar-EG" b="1"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algn="l"/>
            <a:r>
              <a:rPr lang="en-US" b="1" dirty="0" smtClean="0"/>
              <a:t>Drugs such as morphine, </a:t>
            </a:r>
            <a:r>
              <a:rPr lang="en-US" b="1" dirty="0" err="1" smtClean="0"/>
              <a:t>meperidine</a:t>
            </a:r>
            <a:r>
              <a:rPr lang="en-US" b="1" dirty="0" smtClean="0"/>
              <a:t>, benzodiazepines, and barbiturates should be used with caution because of their dependence on the liver for metabolism.</a:t>
            </a:r>
          </a:p>
          <a:p>
            <a:pPr algn="l"/>
            <a:endParaRPr lang="en-US" b="1" dirty="0" smtClean="0"/>
          </a:p>
          <a:p>
            <a:pPr algn="l"/>
            <a:r>
              <a:rPr lang="en-US" b="1" dirty="0" smtClean="0"/>
              <a:t>The doses of these agents should be decreased by 50%.</a:t>
            </a:r>
            <a:endParaRPr lang="en-US" b="1" baseline="30000" dirty="0" smtClean="0"/>
          </a:p>
          <a:p>
            <a:pPr algn="l"/>
            <a:endParaRPr lang="en-US" b="1" baseline="30000" dirty="0" smtClean="0"/>
          </a:p>
          <a:p>
            <a:pPr algn="l"/>
            <a:r>
              <a:rPr lang="en-US" b="1" baseline="30000" dirty="0" smtClean="0"/>
              <a:t> </a:t>
            </a:r>
            <a:r>
              <a:rPr lang="en-US" b="1" dirty="0" err="1" smtClean="0"/>
              <a:t>Fentanyl</a:t>
            </a:r>
            <a:r>
              <a:rPr lang="en-US" b="1" dirty="0" smtClean="0"/>
              <a:t> is the preferred narcotic.</a:t>
            </a:r>
            <a:endParaRPr lang="ar-EG"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ar-EG"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Autofit/>
          </a:bodyPr>
          <a:lstStyle/>
          <a:p>
            <a:pPr algn="l"/>
            <a:r>
              <a:rPr lang="en-US" sz="3600" b="1" dirty="0" smtClean="0"/>
              <a:t>The amount of medications aimed at improving survival among patients with cirrhosis has been increasing. Therefore, it can be expected that a growing number of patients with liver disease, both known and as yet undiagnosed and asymptomatic, will undergo surgery.</a:t>
            </a:r>
            <a:endParaRPr lang="ar-EG" sz="3600" b="1"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Autofit/>
          </a:bodyPr>
          <a:lstStyle/>
          <a:p>
            <a:pPr algn="l"/>
            <a:r>
              <a:rPr lang="en-US" b="1" dirty="0" smtClean="0"/>
              <a:t>The type of surgery is potentially an important determinant of postoperative hepatic dysfunction. </a:t>
            </a:r>
          </a:p>
          <a:p>
            <a:pPr algn="l"/>
            <a:r>
              <a:rPr lang="en-US" b="1" dirty="0" smtClean="0"/>
              <a:t>Because of traction on abdominal viscera, intra-abdominal operations are more likely than extra-abdominal surgeries to cause reflex systemic hypotension and to subsequently reduce hepatic blood flow.</a:t>
            </a:r>
            <a:r>
              <a:rPr lang="en-US" b="1" baseline="30000" dirty="0" smtClean="0"/>
              <a:t> </a:t>
            </a:r>
            <a:endParaRPr lang="en-US" b="1" dirty="0" smtClean="0"/>
          </a:p>
          <a:p>
            <a:pPr algn="l"/>
            <a:endParaRPr lang="ar-EG" b="1" dirty="0"/>
          </a:p>
        </p:txBody>
      </p:sp>
      <p:sp>
        <p:nvSpPr>
          <p:cNvPr id="4" name="Rectangle 3"/>
          <p:cNvSpPr/>
          <p:nvPr/>
        </p:nvSpPr>
        <p:spPr>
          <a:xfrm>
            <a:off x="1475656" y="548680"/>
            <a:ext cx="2718052" cy="830997"/>
          </a:xfrm>
          <a:prstGeom prst="rect">
            <a:avLst/>
          </a:prstGeom>
        </p:spPr>
        <p:txBody>
          <a:bodyPr wrap="none">
            <a:spAutoFit/>
          </a:bodyPr>
          <a:lstStyle/>
          <a:p>
            <a:pPr marL="438912" lvl="0" indent="-320040" algn="l">
              <a:buClr>
                <a:srgbClr val="F0AD00"/>
              </a:buClr>
              <a:buSzPct val="80000"/>
              <a:buFont typeface="Wingdings 2"/>
              <a:buChar char=""/>
            </a:pPr>
            <a:r>
              <a:rPr lang="en-US" sz="4800" b="1" dirty="0" smtClean="0">
                <a:solidFill>
                  <a:prstClr val="white"/>
                </a:solidFill>
              </a:rPr>
              <a:t>Surgery</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fontScale="92500" lnSpcReduction="20000"/>
          </a:bodyPr>
          <a:lstStyle/>
          <a:p>
            <a:pPr algn="l"/>
            <a:r>
              <a:rPr lang="en-US" b="1" dirty="0" smtClean="0"/>
              <a:t>. </a:t>
            </a:r>
            <a:r>
              <a:rPr lang="en-US" b="1" dirty="0" err="1" smtClean="0"/>
              <a:t>Hypercarbia</a:t>
            </a:r>
            <a:r>
              <a:rPr lang="en-US" b="1" dirty="0" smtClean="0"/>
              <a:t>-induced </a:t>
            </a:r>
            <a:r>
              <a:rPr lang="en-US" b="1" dirty="0" err="1" smtClean="0"/>
              <a:t>splanchnic</a:t>
            </a:r>
            <a:r>
              <a:rPr lang="en-US" b="1" dirty="0" smtClean="0"/>
              <a:t> vasoconstriction is also a threat to hepatic perfusion. </a:t>
            </a:r>
          </a:p>
          <a:p>
            <a:pPr algn="l"/>
            <a:endParaRPr lang="en-US" b="1" dirty="0" smtClean="0"/>
          </a:p>
          <a:p>
            <a:pPr algn="l"/>
            <a:r>
              <a:rPr lang="en-US" b="1" dirty="0" smtClean="0"/>
              <a:t>Surgeries that result in a large amount of blood loss increase the risk for ischemic hepatic injury, as can </a:t>
            </a:r>
            <a:r>
              <a:rPr lang="en-US" b="1" dirty="0" err="1" smtClean="0"/>
              <a:t>intraoperative</a:t>
            </a:r>
            <a:r>
              <a:rPr lang="en-US" b="1" dirty="0" smtClean="0"/>
              <a:t> </a:t>
            </a:r>
            <a:endParaRPr lang="ar-EG" b="1" dirty="0" smtClean="0"/>
          </a:p>
          <a:p>
            <a:pPr algn="l">
              <a:buNone/>
            </a:pPr>
            <a:r>
              <a:rPr lang="en-US" b="1" dirty="0" smtClean="0"/>
              <a:t>hypotension</a:t>
            </a:r>
          </a:p>
          <a:p>
            <a:pPr algn="l"/>
            <a:endParaRPr lang="en-US" b="1" dirty="0" smtClean="0"/>
          </a:p>
          <a:p>
            <a:pPr algn="l"/>
            <a:r>
              <a:rPr lang="en-US" b="1" dirty="0" smtClean="0"/>
              <a:t>. Sufficient surgical </a:t>
            </a:r>
            <a:r>
              <a:rPr lang="en-US" b="1" dirty="0" err="1" smtClean="0"/>
              <a:t>hemostasis</a:t>
            </a:r>
            <a:r>
              <a:rPr lang="en-US" b="1" dirty="0" smtClean="0"/>
              <a:t> and platelet-rich plasma have been demonstrated to be useful for prevention of massive hemorrhage.</a:t>
            </a:r>
          </a:p>
          <a:p>
            <a:pPr algn="l"/>
            <a:endParaRPr lang="ar-EG" b="1" dirty="0"/>
          </a:p>
        </p:txBody>
      </p:sp>
      <p:sp>
        <p:nvSpPr>
          <p:cNvPr id="4" name="Rectangle 3"/>
          <p:cNvSpPr/>
          <p:nvPr/>
        </p:nvSpPr>
        <p:spPr>
          <a:xfrm>
            <a:off x="1475656" y="476672"/>
            <a:ext cx="2025555" cy="584775"/>
          </a:xfrm>
          <a:prstGeom prst="rect">
            <a:avLst/>
          </a:prstGeom>
        </p:spPr>
        <p:txBody>
          <a:bodyPr wrap="none">
            <a:spAutoFit/>
          </a:bodyPr>
          <a:lstStyle/>
          <a:p>
            <a:pPr marL="438912" lvl="0" indent="-320040" algn="l">
              <a:buClr>
                <a:srgbClr val="F0AD00"/>
              </a:buClr>
              <a:buSzPct val="80000"/>
              <a:buFont typeface="Wingdings 2"/>
              <a:buChar char=""/>
            </a:pPr>
            <a:r>
              <a:rPr lang="en-US" sz="3200" b="1" dirty="0" smtClean="0">
                <a:solidFill>
                  <a:prstClr val="white"/>
                </a:solidFill>
              </a:rPr>
              <a:t>Surgery</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252728"/>
          </a:xfrm>
        </p:spPr>
        <p:txBody>
          <a:bodyPr>
            <a:normAutofit fontScale="90000"/>
          </a:bodyPr>
          <a:lstStyle/>
          <a:p>
            <a:r>
              <a:rPr lang="en-US" sz="4000" dirty="0" smtClean="0"/>
              <a:t>Examples of specific surgeries and considerations</a:t>
            </a:r>
            <a:br>
              <a:rPr lang="en-US" sz="4000" dirty="0" smtClean="0"/>
            </a:br>
            <a:endParaRPr lang="ar-EG" dirty="0"/>
          </a:p>
        </p:txBody>
      </p:sp>
      <p:sp>
        <p:nvSpPr>
          <p:cNvPr id="3" name="Content Placeholder 2"/>
          <p:cNvSpPr>
            <a:spLocks noGrp="1"/>
          </p:cNvSpPr>
          <p:nvPr>
            <p:ph idx="1"/>
          </p:nvPr>
        </p:nvSpPr>
        <p:spPr>
          <a:xfrm>
            <a:off x="467544" y="1628800"/>
            <a:ext cx="8280920" cy="4697617"/>
          </a:xfrm>
        </p:spPr>
        <p:style>
          <a:lnRef idx="0">
            <a:schemeClr val="accent6"/>
          </a:lnRef>
          <a:fillRef idx="3">
            <a:schemeClr val="accent6"/>
          </a:fillRef>
          <a:effectRef idx="3">
            <a:schemeClr val="accent6"/>
          </a:effectRef>
          <a:fontRef idx="minor">
            <a:schemeClr val="lt1"/>
          </a:fontRef>
        </p:style>
        <p:txBody>
          <a:bodyPr>
            <a:noAutofit/>
          </a:bodyPr>
          <a:lstStyle/>
          <a:p>
            <a:pPr algn="l"/>
            <a:r>
              <a:rPr lang="en-US" sz="2800" b="1" dirty="0" err="1" smtClean="0">
                <a:hlinkClick r:id="rId2"/>
              </a:rPr>
              <a:t>Cholecystitis</a:t>
            </a:r>
            <a:r>
              <a:rPr lang="en-US" sz="2800" b="1" dirty="0" smtClean="0"/>
              <a:t> and </a:t>
            </a:r>
            <a:r>
              <a:rPr lang="en-US" sz="2800" b="1" dirty="0" err="1" smtClean="0">
                <a:hlinkClick r:id="rId3"/>
              </a:rPr>
              <a:t>cholelithiasis</a:t>
            </a:r>
            <a:r>
              <a:rPr lang="en-US" sz="2800" b="1" dirty="0" smtClean="0"/>
              <a:t> </a:t>
            </a:r>
            <a:r>
              <a:rPr lang="en-US" sz="2000" b="1" dirty="0" smtClean="0"/>
              <a:t>are common in </a:t>
            </a:r>
            <a:endParaRPr lang="ar-EG" sz="2000" b="1" dirty="0" smtClean="0"/>
          </a:p>
          <a:p>
            <a:pPr algn="l"/>
            <a:r>
              <a:rPr lang="en-US" sz="2000" b="1" dirty="0" smtClean="0"/>
              <a:t>patients with liver disease.</a:t>
            </a:r>
          </a:p>
          <a:p>
            <a:pPr algn="l"/>
            <a:r>
              <a:rPr lang="en-US" sz="2000" b="1" dirty="0" smtClean="0"/>
              <a:t> </a:t>
            </a:r>
          </a:p>
          <a:p>
            <a:pPr algn="l"/>
            <a:r>
              <a:rPr lang="en-US" sz="2000" b="1" dirty="0" smtClean="0"/>
              <a:t>The </a:t>
            </a:r>
            <a:r>
              <a:rPr lang="en-US" sz="2000" b="1" dirty="0" err="1" smtClean="0"/>
              <a:t>perioperative</a:t>
            </a:r>
            <a:r>
              <a:rPr lang="en-US" sz="2000" b="1" dirty="0" smtClean="0"/>
              <a:t> mortality in patients with liver disease who undergo </a:t>
            </a:r>
            <a:r>
              <a:rPr lang="en-US" sz="2000" b="1" dirty="0" err="1" smtClean="0"/>
              <a:t>cholecystectomy</a:t>
            </a:r>
            <a:r>
              <a:rPr lang="en-US" sz="2000" b="1" dirty="0" smtClean="0"/>
              <a:t> is 8.47.</a:t>
            </a:r>
          </a:p>
          <a:p>
            <a:pPr algn="l"/>
            <a:endParaRPr lang="en-US" sz="2000" b="1" dirty="0" smtClean="0"/>
          </a:p>
          <a:p>
            <a:pPr algn="l"/>
            <a:r>
              <a:rPr lang="en-US" sz="2000" b="1" dirty="0" smtClean="0"/>
              <a:t>* open </a:t>
            </a:r>
            <a:r>
              <a:rPr lang="en-US" sz="2000" b="1" dirty="0" err="1" smtClean="0"/>
              <a:t>cholecystectomy</a:t>
            </a:r>
            <a:r>
              <a:rPr lang="en-US" sz="2000" b="1" dirty="0" smtClean="0"/>
              <a:t> in patients with cirrhosis has been called a formidable operation.</a:t>
            </a:r>
          </a:p>
          <a:p>
            <a:pPr algn="l"/>
            <a:r>
              <a:rPr lang="en-US" sz="2000" b="1" dirty="0" smtClean="0"/>
              <a:t> </a:t>
            </a:r>
          </a:p>
          <a:p>
            <a:pPr algn="l"/>
            <a:r>
              <a:rPr lang="en-US" sz="2000" b="1" dirty="0" smtClean="0"/>
              <a:t>* MELD score greater to or equal to 8 predicts an increased risk of postoperative complications in this type of surgery</a:t>
            </a:r>
          </a:p>
          <a:p>
            <a:pPr algn="l"/>
            <a:r>
              <a:rPr lang="en-US" sz="2000" b="1" dirty="0" smtClean="0"/>
              <a:t>*</a:t>
            </a:r>
            <a:r>
              <a:rPr lang="en-US" sz="2000" b="1" dirty="0" smtClean="0">
                <a:solidFill>
                  <a:srgbClr val="0070C0"/>
                </a:solidFill>
              </a:rPr>
              <a:t>laparoscopic </a:t>
            </a:r>
            <a:r>
              <a:rPr lang="en-US" sz="2000" b="1" dirty="0" err="1" smtClean="0">
                <a:solidFill>
                  <a:srgbClr val="0070C0"/>
                </a:solidFill>
              </a:rPr>
              <a:t>cholecystectomy</a:t>
            </a:r>
            <a:r>
              <a:rPr lang="en-US" sz="2000" b="1" dirty="0" smtClean="0">
                <a:solidFill>
                  <a:srgbClr val="0070C0"/>
                </a:solidFill>
              </a:rPr>
              <a:t> can be safely performed in selected patients who have well-compensated cirrhosis and no signs of portal hypertension</a:t>
            </a:r>
          </a:p>
          <a:p>
            <a:pPr algn="l"/>
            <a:endParaRPr lang="ar-EG" sz="2000" b="1"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algn="l"/>
            <a:r>
              <a:rPr lang="en-US" b="1" dirty="0" smtClean="0"/>
              <a:t>Cardiac surgery in patients with cirrhosis is associated with a high operative mortality rate</a:t>
            </a:r>
          </a:p>
          <a:p>
            <a:pPr algn="l"/>
            <a:r>
              <a:rPr lang="en-US" b="1" dirty="0" smtClean="0"/>
              <a:t> </a:t>
            </a:r>
          </a:p>
          <a:p>
            <a:pPr algn="l"/>
            <a:r>
              <a:rPr lang="en-US" b="1" dirty="0" smtClean="0"/>
              <a:t>The following risk factors for operative mortality: obstructive jaundice, </a:t>
            </a:r>
            <a:r>
              <a:rPr lang="en-US" b="1" dirty="0" err="1" smtClean="0"/>
              <a:t>hematocrit</a:t>
            </a:r>
            <a:r>
              <a:rPr lang="en-US" b="1" dirty="0" smtClean="0"/>
              <a:t> value &lt; 30%, serum </a:t>
            </a:r>
            <a:r>
              <a:rPr lang="en-US" b="1" dirty="0" err="1" smtClean="0"/>
              <a:t>bilirubin</a:t>
            </a:r>
            <a:r>
              <a:rPr lang="en-US" b="1" dirty="0" smtClean="0"/>
              <a:t> level &gt;11 mg/</a:t>
            </a:r>
            <a:r>
              <a:rPr lang="en-US" b="1" dirty="0" err="1" smtClean="0"/>
              <a:t>dL</a:t>
            </a:r>
            <a:r>
              <a:rPr lang="en-US" b="1" dirty="0" smtClean="0"/>
              <a:t>, malignant </a:t>
            </a:r>
            <a:r>
              <a:rPr lang="en-US" b="1" dirty="0" err="1" smtClean="0"/>
              <a:t>biliary</a:t>
            </a:r>
            <a:r>
              <a:rPr lang="en-US" b="1" dirty="0" smtClean="0"/>
              <a:t> obstruction, </a:t>
            </a:r>
            <a:r>
              <a:rPr lang="en-US" b="1" dirty="0" err="1" smtClean="0"/>
              <a:t>azotemia</a:t>
            </a:r>
            <a:r>
              <a:rPr lang="en-US" b="1" dirty="0" smtClean="0"/>
              <a:t>, and </a:t>
            </a:r>
            <a:r>
              <a:rPr lang="en-US" b="1" dirty="0" err="1" smtClean="0"/>
              <a:t>cholangitis</a:t>
            </a:r>
            <a:r>
              <a:rPr lang="en-US" b="1" dirty="0" smtClean="0"/>
              <a:t>,</a:t>
            </a:r>
            <a:endParaRPr lang="ar-EG" b="1"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fontScale="92500" lnSpcReduction="20000"/>
          </a:bodyPr>
          <a:lstStyle/>
          <a:p>
            <a:pPr algn="l"/>
            <a:r>
              <a:rPr lang="en-US" b="1" dirty="0" smtClean="0"/>
              <a:t>orthopedic procedures also affect </a:t>
            </a:r>
            <a:r>
              <a:rPr lang="en-US" b="1" dirty="0" err="1" smtClean="0"/>
              <a:t>perioperative</a:t>
            </a:r>
            <a:r>
              <a:rPr lang="en-US" b="1" dirty="0" smtClean="0"/>
              <a:t> risk for patients and cirrhosis </a:t>
            </a:r>
          </a:p>
          <a:p>
            <a:pPr algn="l"/>
            <a:endParaRPr lang="en-US" b="1" dirty="0" smtClean="0"/>
          </a:p>
          <a:p>
            <a:pPr algn="l"/>
            <a:r>
              <a:rPr lang="en-US" b="1" dirty="0" smtClean="0"/>
              <a:t>Significantly worse outcomes were seen in patients with cirrhosis (20.7% </a:t>
            </a:r>
            <a:r>
              <a:rPr lang="en-US" b="1" dirty="0" err="1" smtClean="0"/>
              <a:t>vs</a:t>
            </a:r>
            <a:r>
              <a:rPr lang="en-US" b="1" dirty="0" smtClean="0"/>
              <a:t> 3.23%). </a:t>
            </a:r>
          </a:p>
          <a:p>
            <a:pPr algn="l"/>
            <a:endParaRPr lang="en-US" b="1" dirty="0" smtClean="0"/>
          </a:p>
          <a:p>
            <a:pPr algn="l"/>
            <a:r>
              <a:rPr lang="en-US" b="1" dirty="0" smtClean="0"/>
              <a:t>Higher complication rates were seen in cirrhotic patients undergoing emergent total hip </a:t>
            </a:r>
            <a:r>
              <a:rPr lang="en-US" b="1" dirty="0" err="1" smtClean="0"/>
              <a:t>arthroplasties</a:t>
            </a:r>
            <a:r>
              <a:rPr lang="en-US" b="1" dirty="0" smtClean="0"/>
              <a:t> for hip fracture repair (80% had a major complication, with 60% mortality rate</a:t>
            </a:r>
            <a:endParaRPr lang="ar-EG" b="1"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252728"/>
          </a:xfrm>
        </p:spPr>
        <p:txBody>
          <a:bodyPr>
            <a:normAutofit fontScale="90000"/>
          </a:bodyPr>
          <a:lstStyle/>
          <a:p>
            <a:r>
              <a:rPr lang="en-US" sz="4900" dirty="0" smtClean="0"/>
              <a:t>Emergency surgery</a:t>
            </a:r>
            <a:br>
              <a:rPr lang="en-US" sz="4900" dirty="0" smtClean="0"/>
            </a:br>
            <a:endParaRPr lang="ar-EG"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lstStyle/>
          <a:p>
            <a:pPr algn="l"/>
            <a:r>
              <a:rPr lang="en-US" b="1" dirty="0" smtClean="0"/>
              <a:t>Patients undergoing emergency surgery are at substantial risk for liver dysfunction. Feeling suggests, the more urgent the surgery, the less opportunity that is available to correct reversible factors, such as electrolyte abnormalities, </a:t>
            </a:r>
            <a:r>
              <a:rPr lang="en-US" b="1" dirty="0" err="1" smtClean="0"/>
              <a:t>coagulopathy</a:t>
            </a:r>
            <a:r>
              <a:rPr lang="en-US" b="1" dirty="0" smtClean="0"/>
              <a:t>, and clinical manifestations of portal hypertension (</a:t>
            </a:r>
            <a:r>
              <a:rPr lang="en-US" b="1" dirty="0" err="1" smtClean="0"/>
              <a:t>eg</a:t>
            </a:r>
            <a:r>
              <a:rPr lang="en-US" b="1" dirty="0" smtClean="0"/>
              <a:t>, </a:t>
            </a:r>
            <a:r>
              <a:rPr lang="en-US" b="1" dirty="0" err="1" smtClean="0"/>
              <a:t>ascites</a:t>
            </a:r>
            <a:r>
              <a:rPr lang="en-US" b="1" dirty="0" smtClean="0"/>
              <a:t>, hepatic encephalopathy</a:t>
            </a:r>
          </a:p>
          <a:p>
            <a:pPr algn="l"/>
            <a:endParaRPr lang="ar-EG" b="1"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algn="l"/>
            <a:r>
              <a:rPr lang="en-US" sz="3600" b="1" dirty="0" smtClean="0"/>
              <a:t>Emergency surgery is an important predictor of adverse outcome. </a:t>
            </a:r>
          </a:p>
          <a:p>
            <a:pPr algn="l"/>
            <a:r>
              <a:rPr lang="en-US" sz="3600" b="1" dirty="0" smtClean="0"/>
              <a:t>In a series of 100 patients with cirrhosis who underwent abdominal surgery for a variety of reasons, 80% of non survivors and 40% of survivors who had serious complications had undergone emergency surgery</a:t>
            </a:r>
            <a:endParaRPr lang="ar-EG" sz="3600" b="1"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algn="l"/>
            <a:r>
              <a:rPr lang="en-US" sz="3600" b="1" dirty="0" smtClean="0"/>
              <a:t>A series of 92 patients with cirrhosis who underwent abdominal surgeries had a 50% mortality rate in association with emergency procedures (22% for CTP class A, 38% for CTP class B, 100% for CTP class C) versus 18% for elective surgery</a:t>
            </a:r>
            <a:endParaRPr lang="ar-EG" sz="3600" b="1"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algn="l"/>
            <a:r>
              <a:rPr lang="en-US" b="1" dirty="0" smtClean="0"/>
              <a:t>patients with cirrhosis had a higher </a:t>
            </a:r>
            <a:r>
              <a:rPr lang="en-US" b="1" dirty="0" err="1" smtClean="0"/>
              <a:t>perioperative</a:t>
            </a:r>
            <a:r>
              <a:rPr lang="en-US" b="1" dirty="0" smtClean="0"/>
              <a:t> morbidity and mortality rate with emergency surgery than with elective surgery. Finally, a more recent study found that 100% of patients with cirrhosis undergoing emergency died, with a median survival 2 days</a:t>
            </a:r>
            <a:r>
              <a:rPr lang="en-US" b="1" baseline="30000" dirty="0" smtClean="0"/>
              <a:t>[16] </a:t>
            </a:r>
            <a:r>
              <a:rPr lang="en-US" b="1" dirty="0" smtClean="0"/>
              <a:t>; all these patients had higher MELD scores and were ASA </a:t>
            </a:r>
            <a:r>
              <a:rPr lang="en-US" b="1" dirty="0" err="1" smtClean="0"/>
              <a:t>cla</a:t>
            </a:r>
            <a:endParaRPr lang="ar-EG" b="1"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252728"/>
          </a:xfrm>
        </p:spPr>
        <p:txBody>
          <a:bodyPr>
            <a:normAutofit fontScale="90000"/>
          </a:bodyPr>
          <a:lstStyle/>
          <a:p>
            <a:r>
              <a:rPr lang="en-US" dirty="0" smtClean="0"/>
              <a:t>Alternatives to surgery</a:t>
            </a:r>
            <a:br>
              <a:rPr lang="en-US" dirty="0" smtClean="0"/>
            </a:br>
            <a:endParaRPr lang="ar-EG"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Autofit/>
          </a:bodyPr>
          <a:lstStyle/>
          <a:p>
            <a:pPr algn="l"/>
            <a:r>
              <a:rPr lang="en-US" b="1" dirty="0" smtClean="0"/>
              <a:t>Relatively noninvasive techniques or advances in medical management have replaced surgical intervention for many conditions (</a:t>
            </a:r>
            <a:r>
              <a:rPr lang="en-US" b="1" dirty="0" err="1" smtClean="0"/>
              <a:t>eg</a:t>
            </a:r>
            <a:r>
              <a:rPr lang="en-US" b="1" dirty="0" smtClean="0"/>
              <a:t>, </a:t>
            </a:r>
            <a:r>
              <a:rPr lang="en-US" b="1" dirty="0" err="1" smtClean="0"/>
              <a:t>extrahepatic</a:t>
            </a:r>
            <a:r>
              <a:rPr lang="en-US" b="1" dirty="0" smtClean="0"/>
              <a:t> </a:t>
            </a:r>
            <a:r>
              <a:rPr lang="en-US" b="1" dirty="0" err="1" smtClean="0"/>
              <a:t>biliary</a:t>
            </a:r>
            <a:r>
              <a:rPr lang="en-US" b="1" dirty="0" smtClean="0"/>
              <a:t> obstruction, refractory </a:t>
            </a:r>
            <a:r>
              <a:rPr lang="en-US" b="1" dirty="0" err="1" smtClean="0"/>
              <a:t>variceal</a:t>
            </a:r>
            <a:r>
              <a:rPr lang="en-US" b="1" dirty="0" smtClean="0"/>
              <a:t> hemorrhage, coronary artery disease).</a:t>
            </a:r>
          </a:p>
          <a:p>
            <a:pPr algn="l"/>
            <a:r>
              <a:rPr lang="en-US" b="1" dirty="0" smtClean="0"/>
              <a:t>* TIPS has become the treatment of choice for managing cases of refractory </a:t>
            </a:r>
            <a:r>
              <a:rPr lang="en-US" b="1" dirty="0" err="1" smtClean="0"/>
              <a:t>variceal</a:t>
            </a:r>
            <a:r>
              <a:rPr lang="en-US" b="1" dirty="0" smtClean="0"/>
              <a:t> bleeding, and surgical shunts are created only in special circumstances.</a:t>
            </a:r>
          </a:p>
          <a:p>
            <a:pPr algn="l"/>
            <a:endParaRPr lang="ar-EG"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Incidence</a:t>
            </a:r>
            <a:endParaRPr lang="ar-EG" sz="6000"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algn="l"/>
            <a:r>
              <a:rPr lang="en-US" sz="3600" b="1" dirty="0" smtClean="0"/>
              <a:t>An estimated </a:t>
            </a:r>
            <a:r>
              <a:rPr lang="en-US" sz="4400" b="1" dirty="0" smtClean="0"/>
              <a:t>1</a:t>
            </a:r>
            <a:r>
              <a:rPr lang="en-US" sz="3600" b="1" dirty="0" smtClean="0"/>
              <a:t> in 700 patients admitted for elective surgery has abnormal liver enzyme levels(in USA).</a:t>
            </a:r>
          </a:p>
          <a:p>
            <a:pPr algn="l"/>
            <a:r>
              <a:rPr lang="en-US" sz="3600" b="1" dirty="0" smtClean="0"/>
              <a:t> Some authors have estimated that as many as </a:t>
            </a:r>
            <a:r>
              <a:rPr lang="en-US" sz="3600" b="1" u="sng" dirty="0" smtClean="0"/>
              <a:t>10% of patients with advanced liver disease will undergo surgery in the last 2 years of their lives</a:t>
            </a:r>
            <a:endParaRPr lang="ar-EG" sz="3600" b="1" u="sng"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252728"/>
          </a:xfrm>
        </p:spPr>
        <p:txBody>
          <a:bodyPr>
            <a:normAutofit fontScale="90000"/>
          </a:bodyPr>
          <a:lstStyle/>
          <a:p>
            <a:r>
              <a:rPr lang="en-US" dirty="0" smtClean="0"/>
              <a:t>Alternatives to surgery</a:t>
            </a:r>
            <a:br>
              <a:rPr lang="en-US" dirty="0" smtClean="0"/>
            </a:br>
            <a:endParaRPr lang="ar-EG"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fontScale="92500" lnSpcReduction="20000"/>
          </a:bodyPr>
          <a:lstStyle/>
          <a:p>
            <a:pPr algn="l"/>
            <a:r>
              <a:rPr lang="en-US" b="1" dirty="0" smtClean="0"/>
              <a:t>   ERCP is now commonly used for </a:t>
            </a:r>
            <a:r>
              <a:rPr lang="en-US" b="1" dirty="0" err="1" smtClean="0"/>
              <a:t>biliary</a:t>
            </a:r>
            <a:r>
              <a:rPr lang="en-US" b="1" dirty="0" smtClean="0"/>
              <a:t> strictures and </a:t>
            </a:r>
            <a:r>
              <a:rPr lang="en-US" b="1" dirty="0" err="1" smtClean="0"/>
              <a:t>choledocholithiasis</a:t>
            </a:r>
            <a:r>
              <a:rPr lang="en-US" b="1" dirty="0" smtClean="0"/>
              <a:t>.</a:t>
            </a:r>
          </a:p>
          <a:p>
            <a:pPr algn="l"/>
            <a:r>
              <a:rPr lang="en-US" b="1" dirty="0" smtClean="0"/>
              <a:t> Coronary angioplasty and </a:t>
            </a:r>
            <a:r>
              <a:rPr lang="en-US" b="1" dirty="0" err="1" smtClean="0"/>
              <a:t>percutaneous</a:t>
            </a:r>
            <a:r>
              <a:rPr lang="en-US" b="1" dirty="0" smtClean="0"/>
              <a:t> *coronary interventions have decreased the need for coronary artery bypass grafting (CABG). </a:t>
            </a:r>
          </a:p>
          <a:p>
            <a:pPr algn="l"/>
            <a:r>
              <a:rPr lang="en-US" b="1" dirty="0" smtClean="0"/>
              <a:t>*The use of proton-pump inhibitors (PPIs) along with antibiotic treatment of </a:t>
            </a:r>
            <a:r>
              <a:rPr lang="en-US" b="1" i="1" dirty="0" smtClean="0"/>
              <a:t>Helicobacter pylori</a:t>
            </a:r>
            <a:r>
              <a:rPr lang="en-US" b="1" dirty="0" smtClean="0"/>
              <a:t> has usurped the need for surgical treatment of </a:t>
            </a:r>
            <a:r>
              <a:rPr lang="en-US" b="1" dirty="0" smtClean="0">
                <a:hlinkClick r:id="rId2"/>
              </a:rPr>
              <a:t>peptic ulcer disease</a:t>
            </a:r>
            <a:r>
              <a:rPr lang="en-US" b="1" dirty="0" smtClean="0"/>
              <a:t> (PUD) with </a:t>
            </a:r>
            <a:r>
              <a:rPr lang="en-US" b="1" dirty="0" err="1" smtClean="0"/>
              <a:t>antrectomy</a:t>
            </a:r>
            <a:r>
              <a:rPr lang="en-US" b="1" dirty="0" smtClean="0"/>
              <a:t> and/or </a:t>
            </a:r>
            <a:r>
              <a:rPr lang="en-US" b="1" dirty="0" err="1" smtClean="0"/>
              <a:t>vago</a:t>
            </a:r>
            <a:endParaRPr lang="en-US" b="1" dirty="0" smtClean="0"/>
          </a:p>
          <a:p>
            <a:pPr algn="l"/>
            <a:endParaRPr lang="ar-EG" b="1"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a:xfrm>
            <a:off x="0" y="1"/>
            <a:ext cx="9144000" cy="6400800"/>
          </a:xfrm>
        </p:spPr>
        <p:style>
          <a:lnRef idx="0">
            <a:schemeClr val="accent6"/>
          </a:lnRef>
          <a:fillRef idx="3">
            <a:schemeClr val="accent6"/>
          </a:fillRef>
          <a:effectRef idx="3">
            <a:schemeClr val="accent6"/>
          </a:effectRef>
          <a:fontRef idx="minor">
            <a:schemeClr val="lt1"/>
          </a:fontRef>
        </p:style>
        <p:txBody>
          <a:bodyPr>
            <a:normAutofit/>
          </a:bodyPr>
          <a:lstStyle/>
          <a:p>
            <a:endParaRPr lang="en-US" sz="4800" b="1" dirty="0" smtClean="0"/>
          </a:p>
          <a:p>
            <a:endParaRPr lang="en-US" sz="4800" b="1" dirty="0" smtClean="0"/>
          </a:p>
          <a:p>
            <a:endParaRPr lang="en-US" sz="4800" b="1" dirty="0" smtClean="0"/>
          </a:p>
          <a:p>
            <a:endParaRPr lang="en-US" sz="4800" b="1" dirty="0" smtClean="0"/>
          </a:p>
          <a:p>
            <a:pPr>
              <a:buNone/>
            </a:pP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Post operative monitoring      </a:t>
            </a:r>
          </a:p>
          <a:p>
            <a:pPr>
              <a:buNone/>
            </a:pP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endParaRPr lang="en-US" sz="4800" b="1" dirty="0" smtClean="0"/>
          </a:p>
          <a:p>
            <a:endParaRPr lang="ar-EG" sz="4800"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lnSpcReduction="10000"/>
          </a:bodyPr>
          <a:lstStyle/>
          <a:p>
            <a:pPr algn="l"/>
            <a:r>
              <a:rPr lang="en-US" b="1" dirty="0" smtClean="0"/>
              <a:t>In patients with cirrhosis, liver failure is the most common cause of postoperative death.</a:t>
            </a:r>
            <a:endParaRPr lang="en-US" b="1" baseline="30000" dirty="0" smtClean="0"/>
          </a:p>
          <a:p>
            <a:pPr algn="l"/>
            <a:r>
              <a:rPr lang="en-US" b="1" dirty="0" err="1" smtClean="0"/>
              <a:t>Hepatocellular</a:t>
            </a:r>
            <a:r>
              <a:rPr lang="en-US" b="1" dirty="0" smtClean="0"/>
              <a:t> injury is most commonly due to the effects of anesthesia, </a:t>
            </a:r>
            <a:r>
              <a:rPr lang="en-US" b="1" dirty="0" err="1" smtClean="0"/>
              <a:t>intraoperative</a:t>
            </a:r>
            <a:r>
              <a:rPr lang="en-US" b="1" dirty="0" smtClean="0"/>
              <a:t> hypotension, sepsis, or viral hepatitis. </a:t>
            </a:r>
          </a:p>
          <a:p>
            <a:pPr algn="l"/>
            <a:r>
              <a:rPr lang="en-US" b="1" dirty="0" smtClean="0"/>
              <a:t>A low threshold is generally maintained for postoperative transfer to the intensive care unit (ICU</a:t>
            </a:r>
            <a:endParaRPr lang="ar-EG" b="1"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fontScale="92500" lnSpcReduction="20000"/>
          </a:bodyPr>
          <a:lstStyle/>
          <a:p>
            <a:pPr algn="l"/>
            <a:r>
              <a:rPr lang="en-US" b="1" dirty="0" smtClean="0"/>
              <a:t>Patients must be observed closely for signs of acute hepatic </a:t>
            </a:r>
            <a:r>
              <a:rPr lang="en-US" b="1" dirty="0" err="1" smtClean="0"/>
              <a:t>decompensation</a:t>
            </a:r>
            <a:r>
              <a:rPr lang="en-US" b="1" dirty="0" smtClean="0"/>
              <a:t>, such as worsening jaundice, encephalopathy, and </a:t>
            </a:r>
            <a:r>
              <a:rPr lang="en-US" b="1" dirty="0" err="1" smtClean="0"/>
              <a:t>ascites</a:t>
            </a:r>
            <a:r>
              <a:rPr lang="en-US" b="1" dirty="0" smtClean="0"/>
              <a:t>. </a:t>
            </a:r>
          </a:p>
          <a:p>
            <a:pPr algn="l"/>
            <a:endParaRPr lang="en-US" b="1" dirty="0" smtClean="0"/>
          </a:p>
          <a:p>
            <a:pPr algn="l"/>
            <a:r>
              <a:rPr lang="en-US" b="1" dirty="0" smtClean="0"/>
              <a:t>Sedatives and pain medications should be carefully titrated to prevent an exacerbation of hepatic encephalopathy; the increased half-life of </a:t>
            </a:r>
            <a:r>
              <a:rPr lang="en-US" b="1" dirty="0" err="1" smtClean="0"/>
              <a:t>hepatically</a:t>
            </a:r>
            <a:r>
              <a:rPr lang="en-US" b="1" dirty="0" smtClean="0"/>
              <a:t> metabolized drugs will make patients with liver disease more sensitive to standard doses</a:t>
            </a:r>
            <a:endParaRPr lang="ar-EG" b="1"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229600" cy="4625609"/>
          </a:xfrm>
        </p:spPr>
        <p:style>
          <a:lnRef idx="0">
            <a:schemeClr val="accent6"/>
          </a:lnRef>
          <a:fillRef idx="3">
            <a:schemeClr val="accent6"/>
          </a:fillRef>
          <a:effectRef idx="3">
            <a:schemeClr val="accent6"/>
          </a:effectRef>
          <a:fontRef idx="minor">
            <a:schemeClr val="lt1"/>
          </a:fontRef>
        </p:style>
        <p:txBody>
          <a:bodyPr>
            <a:normAutofit fontScale="85000" lnSpcReduction="10000"/>
          </a:bodyPr>
          <a:lstStyle/>
          <a:p>
            <a:pPr algn="l"/>
            <a:r>
              <a:rPr lang="en-US" b="1" dirty="0" smtClean="0"/>
              <a:t>Renal function should also be monitored because of the risk of </a:t>
            </a:r>
            <a:r>
              <a:rPr lang="en-US" b="1" dirty="0" err="1" smtClean="0"/>
              <a:t>hepatorenal</a:t>
            </a:r>
            <a:r>
              <a:rPr lang="en-US" b="1" dirty="0" smtClean="0"/>
              <a:t> syndrome and fluid shifts that occur due to surgery. </a:t>
            </a:r>
          </a:p>
          <a:p>
            <a:pPr algn="l"/>
            <a:endParaRPr lang="en-US" b="1" dirty="0" smtClean="0"/>
          </a:p>
          <a:p>
            <a:pPr algn="l"/>
            <a:r>
              <a:rPr lang="en-US" b="1" dirty="0" smtClean="0"/>
              <a:t>Monitoring for surgical site complications such as infections, bleeding, and dehiscence. </a:t>
            </a:r>
          </a:p>
          <a:p>
            <a:pPr algn="l"/>
            <a:endParaRPr lang="en-US" b="1" dirty="0" smtClean="0"/>
          </a:p>
          <a:p>
            <a:pPr algn="l"/>
            <a:r>
              <a:rPr lang="en-US" b="1" dirty="0" smtClean="0"/>
              <a:t>Additionally, it is now recognized that an elevated international normalized ratio (INR) in the setting of chronic liver disease does not appear to protect patients from hospital-acquired deep venous thromboses or pulmonary emboli</a:t>
            </a:r>
            <a:endParaRPr lang="ar-EG" b="1"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lstStyle/>
          <a:p>
            <a:pPr algn="l"/>
            <a:r>
              <a:rPr lang="en-US" b="1" dirty="0" smtClean="0"/>
              <a:t>Serious </a:t>
            </a:r>
            <a:r>
              <a:rPr lang="en-US" b="1" dirty="0" err="1" smtClean="0"/>
              <a:t>sequelae</a:t>
            </a:r>
            <a:r>
              <a:rPr lang="en-US" b="1" dirty="0" smtClean="0"/>
              <a:t> of </a:t>
            </a:r>
            <a:r>
              <a:rPr lang="en-US" b="1" dirty="0" err="1" smtClean="0"/>
              <a:t>decompensated</a:t>
            </a:r>
            <a:r>
              <a:rPr lang="en-US" b="1" dirty="0" smtClean="0"/>
              <a:t> cirrhosis include severe sepsis and secondary </a:t>
            </a:r>
            <a:r>
              <a:rPr lang="en-US" b="1" dirty="0" smtClean="0">
                <a:hlinkClick r:id="rId2"/>
              </a:rPr>
              <a:t>disseminated intravascular coagulation (DIC)</a:t>
            </a:r>
            <a:r>
              <a:rPr lang="en-US" b="1" dirty="0" smtClean="0"/>
              <a:t>. </a:t>
            </a:r>
          </a:p>
          <a:p>
            <a:pPr algn="l"/>
            <a:r>
              <a:rPr lang="en-US" b="1" dirty="0" smtClean="0"/>
              <a:t>These potential complications emphasize the need for maintaining a low threshold for ICU-level monitoring. </a:t>
            </a:r>
          </a:p>
          <a:p>
            <a:pPr algn="l"/>
            <a:r>
              <a:rPr lang="en-US" b="1" dirty="0" smtClean="0">
                <a:hlinkClick r:id="" action="ppaction://hlinkfile"/>
              </a:rPr>
              <a:t> </a:t>
            </a:r>
            <a:endParaRPr lang="en-US" b="1"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ar-EG" dirty="0"/>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fontScale="85000" lnSpcReduction="10000"/>
          </a:bodyPr>
          <a:lstStyle/>
          <a:p>
            <a:pPr algn="l"/>
            <a:r>
              <a:rPr lang="en-US" b="1" dirty="0" smtClean="0"/>
              <a:t>1-Surgery in a patient with liver disease, especially end-stage liver disease with cirrhosis and portal hypertension, poses a formidable challenge for all physicians involved.</a:t>
            </a:r>
          </a:p>
          <a:p>
            <a:pPr algn="l"/>
            <a:endParaRPr lang="en-US" b="1" dirty="0" smtClean="0"/>
          </a:p>
          <a:p>
            <a:pPr algn="l"/>
            <a:r>
              <a:rPr lang="en-US" b="1" dirty="0" smtClean="0"/>
              <a:t>2- Targeted interventions before surgery may help to prevent complications and improve outcomes.</a:t>
            </a:r>
          </a:p>
          <a:p>
            <a:pPr algn="l"/>
            <a:endParaRPr lang="en-US" b="1" dirty="0" smtClean="0"/>
          </a:p>
          <a:p>
            <a:pPr algn="l"/>
            <a:r>
              <a:rPr lang="en-US" b="1" dirty="0" smtClean="0"/>
              <a:t>3-The cornerstones of </a:t>
            </a:r>
            <a:r>
              <a:rPr lang="en-US" b="1" dirty="0" err="1" smtClean="0"/>
              <a:t>perioperative</a:t>
            </a:r>
            <a:r>
              <a:rPr lang="en-US" b="1" dirty="0" smtClean="0"/>
              <a:t> management are medical treatment of the complications of liver disease, including </a:t>
            </a:r>
            <a:r>
              <a:rPr lang="en-US" b="1" dirty="0" err="1" smtClean="0"/>
              <a:t>coagulopathy</a:t>
            </a:r>
            <a:r>
              <a:rPr lang="en-US" b="1" dirty="0" smtClean="0"/>
              <a:t>, </a:t>
            </a:r>
            <a:r>
              <a:rPr lang="en-US" b="1" dirty="0" err="1" smtClean="0"/>
              <a:t>ascites</a:t>
            </a:r>
            <a:r>
              <a:rPr lang="en-US" b="1" dirty="0" smtClean="0"/>
              <a:t>, encephalopathy, and malnutrition. </a:t>
            </a:r>
          </a:p>
          <a:p>
            <a:pPr algn="l"/>
            <a:endParaRPr lang="ar-EG" b="1"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lnSpcReduction="10000"/>
          </a:bodyPr>
          <a:lstStyle/>
          <a:p>
            <a:pPr algn="l"/>
            <a:r>
              <a:rPr lang="en-US" dirty="0" smtClean="0"/>
              <a:t>4-Attention must also be paid to risk factors for infection and renal dysfunction after surgery.</a:t>
            </a:r>
          </a:p>
          <a:p>
            <a:pPr algn="l"/>
            <a:r>
              <a:rPr lang="en-US" dirty="0" smtClean="0"/>
              <a:t>5- Sepsis, </a:t>
            </a:r>
            <a:r>
              <a:rPr lang="en-US" dirty="0" err="1" smtClean="0"/>
              <a:t>coagulopathy</a:t>
            </a:r>
            <a:r>
              <a:rPr lang="en-US" dirty="0" smtClean="0"/>
              <a:t>, and emergency surgery are most strongly correlated with postoperative mortality.</a:t>
            </a:r>
          </a:p>
          <a:p>
            <a:pPr algn="l"/>
            <a:r>
              <a:rPr lang="en-US" dirty="0" smtClean="0"/>
              <a:t>6-Evolving knowledge of the effects of anesthesia, improving surgical techniques, and use of improved diagnostic tests will help reduce </a:t>
            </a:r>
            <a:r>
              <a:rPr lang="en-US" dirty="0" err="1" smtClean="0"/>
              <a:t>perioperative</a:t>
            </a:r>
            <a:r>
              <a:rPr lang="en-US" dirty="0" smtClean="0"/>
              <a:t> complications</a:t>
            </a:r>
          </a:p>
          <a:p>
            <a:pPr algn="l"/>
            <a:endParaRPr lang="ar-EG"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229600" cy="4625609"/>
          </a:xfrm>
        </p:spPr>
        <p:style>
          <a:lnRef idx="0">
            <a:schemeClr val="accent6"/>
          </a:lnRef>
          <a:fillRef idx="3">
            <a:schemeClr val="accent6"/>
          </a:fillRef>
          <a:effectRef idx="3">
            <a:schemeClr val="accent6"/>
          </a:effectRef>
          <a:fontRef idx="minor">
            <a:schemeClr val="lt1"/>
          </a:fontRef>
        </p:style>
        <p:txBody>
          <a:bodyPr/>
          <a:lstStyle/>
          <a:p>
            <a:pPr algn="l"/>
            <a:r>
              <a:rPr lang="en-US" b="1" dirty="0" smtClean="0"/>
              <a:t>7-Established risk stratification systems such as the CTP score, the MELD score, and the ASA physical status class should also be used when evaluating a patient with liver disease for potential surgery. </a:t>
            </a:r>
          </a:p>
          <a:p>
            <a:pPr algn="l"/>
            <a:r>
              <a:rPr lang="en-US" b="1" dirty="0" smtClean="0"/>
              <a:t>8-multidisciplinary approach to postoperative care is imperative and should include input from anesthesiologists, surgeons, internists, and </a:t>
            </a:r>
            <a:r>
              <a:rPr lang="en-US" b="1" dirty="0" err="1" smtClean="0"/>
              <a:t>hepatologists</a:t>
            </a:r>
            <a:endParaRPr lang="ar-EG" b="1"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considerations</a:t>
            </a:r>
            <a:endParaRPr lang="ar-EG" dirty="0"/>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Autofit/>
          </a:bodyPr>
          <a:lstStyle/>
          <a:p>
            <a:pPr algn="l"/>
            <a:r>
              <a:rPr lang="en-US" sz="4000" b="1" dirty="0" smtClean="0"/>
              <a:t>1-Surgery is contraindicated in patients with CTP class C, high MELD score, ASA class V, acute hepatitis, severe </a:t>
            </a:r>
            <a:r>
              <a:rPr lang="en-US" sz="4000" b="1" dirty="0" err="1" smtClean="0"/>
              <a:t>coagulopathy</a:t>
            </a:r>
            <a:r>
              <a:rPr lang="en-US" sz="4000" b="1" dirty="0" smtClean="0"/>
              <a:t>, or severe </a:t>
            </a:r>
            <a:r>
              <a:rPr lang="en-US" sz="4000" b="1" dirty="0" err="1" smtClean="0"/>
              <a:t>extrahepatic</a:t>
            </a:r>
            <a:r>
              <a:rPr lang="en-US" sz="4000" b="1" dirty="0" smtClean="0"/>
              <a:t> manifestations of liver disease (</a:t>
            </a:r>
            <a:r>
              <a:rPr lang="en-US" sz="4000" b="1" dirty="0" err="1" smtClean="0"/>
              <a:t>eg</a:t>
            </a:r>
            <a:r>
              <a:rPr lang="en-US" sz="4000" b="1" dirty="0" smtClean="0"/>
              <a:t>, acute renal failure, hypoxia, </a:t>
            </a:r>
            <a:r>
              <a:rPr lang="en-US" sz="4000" b="1" dirty="0" err="1" smtClean="0"/>
              <a:t>cardiomyopathy</a:t>
            </a:r>
            <a:r>
              <a:rPr lang="en-US" sz="4000" b="1" dirty="0" smtClean="0"/>
              <a:t>). </a:t>
            </a:r>
          </a:p>
          <a:p>
            <a:pPr algn="l"/>
            <a:endParaRPr lang="ar-EG" sz="4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Autofit/>
          </a:bodyPr>
          <a:lstStyle/>
          <a:p>
            <a:pPr algn="l"/>
            <a:r>
              <a:rPr lang="en-US" b="1" dirty="0" smtClean="0"/>
              <a:t>*Identification of the surgical risk is critical in the care of any patient, especially as patients develop an increasing number of chronic co-morbid medical conditions.</a:t>
            </a:r>
          </a:p>
          <a:p>
            <a:pPr algn="l"/>
            <a:r>
              <a:rPr lang="en-US" b="1" dirty="0" smtClean="0"/>
              <a:t>** </a:t>
            </a:r>
            <a:r>
              <a:rPr lang="en-US" b="1" u="sng" dirty="0" smtClean="0">
                <a:solidFill>
                  <a:srgbClr val="002060"/>
                </a:solidFill>
              </a:rPr>
              <a:t>Patients with liver disease are at particularly high risk for morbidity and mortality in the postoperative period due to both the </a:t>
            </a:r>
            <a:r>
              <a:rPr lang="en-US" b="1" u="sng" dirty="0" smtClean="0">
                <a:solidFill>
                  <a:schemeClr val="accent2"/>
                </a:solidFill>
              </a:rPr>
              <a:t>stress of surgery </a:t>
            </a:r>
            <a:r>
              <a:rPr lang="en-US" b="1" u="sng" dirty="0" smtClean="0">
                <a:solidFill>
                  <a:srgbClr val="002060"/>
                </a:solidFill>
              </a:rPr>
              <a:t>and the effects of </a:t>
            </a:r>
            <a:r>
              <a:rPr lang="en-US" b="1" u="sng" dirty="0" smtClean="0">
                <a:solidFill>
                  <a:srgbClr val="002060"/>
                </a:solidFill>
                <a:hlinkClick r:id="rId2"/>
              </a:rPr>
              <a:t>general anesthesia</a:t>
            </a:r>
            <a:endParaRPr lang="ar-EG" b="1" u="sng" dirty="0">
              <a:solidFill>
                <a:srgbClr val="002060"/>
              </a:solidFill>
            </a:endParaRPr>
          </a:p>
        </p:txBody>
      </p:sp>
      <p:sp>
        <p:nvSpPr>
          <p:cNvPr id="4" name="Title 1"/>
          <p:cNvSpPr>
            <a:spLocks noGrp="1"/>
          </p:cNvSpPr>
          <p:nvPr>
            <p:ph type="title"/>
          </p:nvPr>
        </p:nvSpPr>
        <p:spPr>
          <a:xfrm>
            <a:off x="457200" y="155448"/>
            <a:ext cx="8229600" cy="1252728"/>
          </a:xfrm>
        </p:spPr>
        <p:txBody>
          <a:bodyPr>
            <a:normAutofit/>
          </a:bodyPr>
          <a:lstStyle/>
          <a:p>
            <a:r>
              <a:rPr lang="en-US" sz="6000" dirty="0" smtClean="0"/>
              <a:t>Importance</a:t>
            </a:r>
            <a:endParaRPr lang="ar-EG" sz="60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considerations</a:t>
            </a:r>
            <a:endParaRPr lang="ar-EG" dirty="0"/>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a:bodyPr>
          <a:lstStyle/>
          <a:p>
            <a:pPr algn="l"/>
            <a:r>
              <a:rPr lang="en-US" b="1" dirty="0" smtClean="0"/>
              <a:t>2-Avoid surgery if possible in patients with a MELD score of greater than or equal to 8 or CTP class B unless they have undergone a thorough preoperative evaluation and preparation.</a:t>
            </a:r>
          </a:p>
          <a:p>
            <a:pPr algn="l"/>
            <a:r>
              <a:rPr lang="en-US" b="1" dirty="0" smtClean="0"/>
              <a:t> </a:t>
            </a:r>
          </a:p>
          <a:p>
            <a:pPr algn="l"/>
            <a:r>
              <a:rPr lang="en-US" b="1" dirty="0" smtClean="0"/>
              <a:t>3-Use caution with sedatives and neuromuscular blocking agents</a:t>
            </a:r>
          </a:p>
          <a:p>
            <a:pPr algn="l"/>
            <a:endParaRPr lang="ar-EG" b="1"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628800"/>
            <a:ext cx="8229600" cy="4625609"/>
          </a:xfrm>
        </p:spPr>
        <p:style>
          <a:lnRef idx="0">
            <a:schemeClr val="accent6"/>
          </a:lnRef>
          <a:fillRef idx="3">
            <a:schemeClr val="accent6"/>
          </a:fillRef>
          <a:effectRef idx="3">
            <a:schemeClr val="accent6"/>
          </a:effectRef>
          <a:fontRef idx="minor">
            <a:schemeClr val="lt1"/>
          </a:fontRef>
        </p:style>
        <p:txBody>
          <a:bodyPr>
            <a:normAutofit fontScale="85000" lnSpcReduction="20000"/>
          </a:bodyPr>
          <a:lstStyle/>
          <a:p>
            <a:pPr algn="l"/>
            <a:r>
              <a:rPr lang="en-US" b="1" dirty="0" smtClean="0"/>
              <a:t>4-Optimize medical therapy for patients with cirrhosis. Correct </a:t>
            </a:r>
            <a:r>
              <a:rPr lang="en-US" b="1" dirty="0" err="1" smtClean="0"/>
              <a:t>coagulopathy</a:t>
            </a:r>
            <a:r>
              <a:rPr lang="en-US" b="1" dirty="0" smtClean="0"/>
              <a:t> with vitamin K and FFP to achieve </a:t>
            </a:r>
            <a:r>
              <a:rPr lang="en-US" b="1" dirty="0" err="1" smtClean="0"/>
              <a:t>prothrombin</a:t>
            </a:r>
            <a:r>
              <a:rPr lang="en-US" b="1" dirty="0" smtClean="0"/>
              <a:t> time within 3 seconds of normal</a:t>
            </a:r>
          </a:p>
          <a:p>
            <a:pPr algn="l"/>
            <a:endParaRPr lang="en-US" b="1" dirty="0" smtClean="0"/>
          </a:p>
          <a:p>
            <a:pPr algn="l"/>
            <a:r>
              <a:rPr lang="en-US" b="1" dirty="0" smtClean="0"/>
              <a:t>5-The goal platelet count is &gt;50-100 × 10</a:t>
            </a:r>
            <a:r>
              <a:rPr lang="en-US" b="1" baseline="30000" dirty="0" smtClean="0"/>
              <a:t>3</a:t>
            </a:r>
            <a:r>
              <a:rPr lang="en-US" b="1" dirty="0" smtClean="0"/>
              <a:t>/L but may vary depending on the specific surgery.</a:t>
            </a:r>
          </a:p>
          <a:p>
            <a:pPr algn="l"/>
            <a:endParaRPr lang="en-US" b="1" dirty="0" smtClean="0"/>
          </a:p>
          <a:p>
            <a:pPr algn="l"/>
            <a:r>
              <a:rPr lang="en-US" b="1" dirty="0" smtClean="0"/>
              <a:t>6-Minimize </a:t>
            </a:r>
            <a:r>
              <a:rPr lang="en-US" b="1" dirty="0" err="1" smtClean="0"/>
              <a:t>ascites</a:t>
            </a:r>
            <a:r>
              <a:rPr lang="en-US" b="1" dirty="0" smtClean="0"/>
              <a:t> to decrease risk of abdominal-wall </a:t>
            </a:r>
            <a:r>
              <a:rPr lang="en-US" b="1" dirty="0" err="1" smtClean="0"/>
              <a:t>herniation</a:t>
            </a:r>
            <a:r>
              <a:rPr lang="en-US" b="1" dirty="0" smtClean="0"/>
              <a:t>, wound dehiscence, and problems with ventilation.</a:t>
            </a:r>
          </a:p>
          <a:p>
            <a:pPr algn="l"/>
            <a:endParaRPr lang="en-US" b="1" dirty="0" smtClean="0"/>
          </a:p>
          <a:p>
            <a:pPr algn="l"/>
            <a:r>
              <a:rPr lang="en-US" b="1" dirty="0" smtClean="0"/>
              <a:t>7-Address nutritional status.</a:t>
            </a:r>
          </a:p>
          <a:p>
            <a:pPr algn="l"/>
            <a:endParaRPr lang="ar-EG" b="1"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628800"/>
            <a:ext cx="8229600" cy="4625609"/>
          </a:xfrm>
        </p:spPr>
        <p:style>
          <a:lnRef idx="0">
            <a:schemeClr val="accent6"/>
          </a:lnRef>
          <a:fillRef idx="3">
            <a:schemeClr val="accent6"/>
          </a:fillRef>
          <a:effectRef idx="3">
            <a:schemeClr val="accent6"/>
          </a:effectRef>
          <a:fontRef idx="minor">
            <a:schemeClr val="lt1"/>
          </a:fontRef>
        </p:style>
        <p:txBody>
          <a:bodyPr>
            <a:normAutofit fontScale="77500" lnSpcReduction="20000"/>
          </a:bodyPr>
          <a:lstStyle/>
          <a:p>
            <a:pPr algn="l"/>
            <a:r>
              <a:rPr lang="en-US" b="1" dirty="0" smtClean="0"/>
              <a:t>5-Perform close postoperative monitoring </a:t>
            </a:r>
            <a:endParaRPr lang="ar-EG" b="1" dirty="0" smtClean="0"/>
          </a:p>
          <a:p>
            <a:pPr algn="l"/>
            <a:endParaRPr lang="en-US" b="1" dirty="0" smtClean="0"/>
          </a:p>
          <a:p>
            <a:pPr algn="l"/>
            <a:r>
              <a:rPr lang="en-US" b="1" dirty="0" smtClean="0"/>
              <a:t>6-Admission to the ICU may be appropriate after prolonged surgeries, </a:t>
            </a:r>
            <a:r>
              <a:rPr lang="en-US" b="1" dirty="0" err="1" smtClean="0"/>
              <a:t>intraoperative</a:t>
            </a:r>
            <a:r>
              <a:rPr lang="en-US" b="1" dirty="0" smtClean="0"/>
              <a:t> hypotension, excessive blood loss, or cardiac and/or pulmonary surgery. </a:t>
            </a:r>
          </a:p>
          <a:p>
            <a:pPr algn="l"/>
            <a:endParaRPr lang="en-US" b="1" dirty="0" smtClean="0"/>
          </a:p>
          <a:p>
            <a:pPr algn="l"/>
            <a:r>
              <a:rPr lang="en-US" b="1" dirty="0" smtClean="0"/>
              <a:t>7-Monitor for signs of acute liver failure, including worsening jaundice, </a:t>
            </a:r>
            <a:r>
              <a:rPr lang="en-US" b="1" dirty="0" err="1" smtClean="0"/>
              <a:t>ascitesand</a:t>
            </a:r>
            <a:r>
              <a:rPr lang="en-US" b="1" dirty="0" smtClean="0"/>
              <a:t> encephalopathy,.</a:t>
            </a:r>
          </a:p>
          <a:p>
            <a:pPr algn="l"/>
            <a:endParaRPr lang="en-US" b="1" dirty="0" smtClean="0"/>
          </a:p>
          <a:p>
            <a:pPr algn="l"/>
            <a:r>
              <a:rPr lang="en-US" b="1" dirty="0" smtClean="0"/>
              <a:t>8-Monitor renal function.</a:t>
            </a:r>
          </a:p>
          <a:p>
            <a:pPr algn="l"/>
            <a:endParaRPr lang="en-US" b="1" dirty="0" smtClean="0"/>
          </a:p>
          <a:p>
            <a:pPr algn="l"/>
            <a:r>
              <a:rPr lang="en-US" b="1" dirty="0" smtClean="0"/>
              <a:t>9-Monitor and correct electrolyte abnormalities, especially </a:t>
            </a:r>
            <a:r>
              <a:rPr lang="en-US" b="1" dirty="0" err="1" smtClean="0"/>
              <a:t>hypokalemia</a:t>
            </a:r>
            <a:r>
              <a:rPr lang="en-US" b="1" dirty="0" smtClean="0"/>
              <a:t> and metabolic alkalosis.</a:t>
            </a:r>
          </a:p>
          <a:p>
            <a:pPr algn="l"/>
            <a:endParaRPr lang="ar-EG" b="1"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251520" y="1556793"/>
            <a:ext cx="8892480" cy="5040560"/>
          </a:xfrm>
          <a:prstGeom prst="rect">
            <a:avLst/>
          </a:prstGeom>
          <a:noFill/>
          <a:ln w="9525">
            <a:noFill/>
            <a:miter lim="800000"/>
            <a:headEnd/>
            <a:tailEnd/>
          </a:ln>
        </p:spPr>
      </p:pic>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en-US" b="1" dirty="0" smtClean="0"/>
              <a:t>Data Sources: MEDLINE, EMBASE, Cochrane Register</a:t>
            </a:r>
          </a:p>
          <a:p>
            <a:r>
              <a:rPr lang="en-US" dirty="0" smtClean="0"/>
              <a:t>of Controlled Trials, and citation review of relevant</a:t>
            </a:r>
          </a:p>
          <a:p>
            <a:r>
              <a:rPr lang="en-US" dirty="0" smtClean="0"/>
              <a:t>primary and review articles</a:t>
            </a:r>
            <a:endParaRPr lang="ar-E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1172</TotalTime>
  <Words>4086</Words>
  <Application>Microsoft Office PowerPoint</Application>
  <PresentationFormat>On-screen Show (4:3)</PresentationFormat>
  <Paragraphs>294</Paragraphs>
  <Slides>94</Slides>
  <Notes>0</Notes>
  <HiddenSlides>0</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Module</vt:lpstr>
      <vt:lpstr>PERIOPERATIVE MANAGEMENT OF THE PATIENTS WITH LIVER DISEASE  </vt:lpstr>
      <vt:lpstr>Slide 2</vt:lpstr>
      <vt:lpstr>INTRODUCTION</vt:lpstr>
      <vt:lpstr>INTRODUCTION</vt:lpstr>
      <vt:lpstr>INTRODUCTION</vt:lpstr>
      <vt:lpstr>Overview </vt:lpstr>
      <vt:lpstr>Overview</vt:lpstr>
      <vt:lpstr>Incidence</vt:lpstr>
      <vt:lpstr>Importance</vt:lpstr>
      <vt:lpstr>Importance</vt:lpstr>
      <vt:lpstr>Slide 11</vt:lpstr>
      <vt:lpstr>Slide 12</vt:lpstr>
      <vt:lpstr>SURGICAL RISK ASSESSMENT</vt:lpstr>
      <vt:lpstr>Prediction of surgical risk </vt:lpstr>
      <vt:lpstr>Prediction of surgical risk </vt:lpstr>
      <vt:lpstr>Slide 16</vt:lpstr>
      <vt:lpstr>Slide 17</vt:lpstr>
      <vt:lpstr>Slide 18</vt:lpstr>
      <vt:lpstr>Slide 19</vt:lpstr>
      <vt:lpstr>Quantitative risk stratification </vt:lpstr>
      <vt:lpstr>Slide 21</vt:lpstr>
      <vt:lpstr>The CTP score </vt:lpstr>
      <vt:lpstr>CTP SCORE</vt:lpstr>
      <vt:lpstr>The MELD score </vt:lpstr>
      <vt:lpstr>The MELD score </vt:lpstr>
      <vt:lpstr>Slide 26</vt:lpstr>
      <vt:lpstr>Slide 27</vt:lpstr>
      <vt:lpstr>Slide 28</vt:lpstr>
      <vt:lpstr>Slide 29</vt:lpstr>
      <vt:lpstr>Integrated MELD</vt:lpstr>
      <vt:lpstr>Slide 31</vt:lpstr>
      <vt:lpstr>The ASA risk stratification systems </vt:lpstr>
      <vt:lpstr>The ASA risk stratification systems </vt:lpstr>
      <vt:lpstr>Metabolic equivalent [MET]</vt:lpstr>
      <vt:lpstr>Metabolic equivalent [MET]</vt:lpstr>
      <vt:lpstr>Slide 36</vt:lpstr>
      <vt:lpstr>Asymptomatic patients  </vt:lpstr>
      <vt:lpstr>Slide 38</vt:lpstr>
      <vt:lpstr>Slide 39</vt:lpstr>
      <vt:lpstr>Asymptomatic patients with significantly abnormal liver function </vt:lpstr>
      <vt:lpstr>Acuity of liver disease </vt:lpstr>
      <vt:lpstr>Acuity of liver disease </vt:lpstr>
      <vt:lpstr>Severity and specific derangements of known chronic liver disease </vt:lpstr>
      <vt:lpstr>Coagulopathy and thrombocytopenia </vt:lpstr>
      <vt:lpstr>Slide 45</vt:lpstr>
      <vt:lpstr>Cryoprecipitate</vt:lpstr>
      <vt:lpstr>Ascites </vt:lpstr>
      <vt:lpstr>Ascites </vt:lpstr>
      <vt:lpstr>Slide 49</vt:lpstr>
      <vt:lpstr>Encephalopathy </vt:lpstr>
      <vt:lpstr>Slide 51</vt:lpstr>
      <vt:lpstr>Slide 52</vt:lpstr>
      <vt:lpstr>Renal dysfunction </vt:lpstr>
      <vt:lpstr>Slide 54</vt:lpstr>
      <vt:lpstr>The risk of renal dysfunction in the postoperative period </vt:lpstr>
      <vt:lpstr>Pulmonary disease </vt:lpstr>
      <vt:lpstr>Slide 57</vt:lpstr>
      <vt:lpstr>Malnutrition</vt:lpstr>
      <vt:lpstr>Slide 59</vt:lpstr>
      <vt:lpstr>Disease-specific considerations </vt:lpstr>
      <vt:lpstr>Disease-specific considerations </vt:lpstr>
      <vt:lpstr>      INTRA OPERATIVE FACTORS</vt:lpstr>
      <vt:lpstr>Anesthesia </vt:lpstr>
      <vt:lpstr>Slide 64</vt:lpstr>
      <vt:lpstr>Slide 65</vt:lpstr>
      <vt:lpstr>Slide 66</vt:lpstr>
      <vt:lpstr>Slide 67</vt:lpstr>
      <vt:lpstr>Slide 68</vt:lpstr>
      <vt:lpstr>Slide 69</vt:lpstr>
      <vt:lpstr>Slide 70</vt:lpstr>
      <vt:lpstr>Slide 71</vt:lpstr>
      <vt:lpstr>Examples of specific surgeries and considerations </vt:lpstr>
      <vt:lpstr>Slide 73</vt:lpstr>
      <vt:lpstr>Slide 74</vt:lpstr>
      <vt:lpstr>Emergency surgery </vt:lpstr>
      <vt:lpstr>Slide 76</vt:lpstr>
      <vt:lpstr>Slide 77</vt:lpstr>
      <vt:lpstr>Slide 78</vt:lpstr>
      <vt:lpstr>Alternatives to surgery </vt:lpstr>
      <vt:lpstr>Alternatives to surgery </vt:lpstr>
      <vt:lpstr>Slide 81</vt:lpstr>
      <vt:lpstr>Slide 82</vt:lpstr>
      <vt:lpstr>Slide 83</vt:lpstr>
      <vt:lpstr>Slide 84</vt:lpstr>
      <vt:lpstr>Slide 85</vt:lpstr>
      <vt:lpstr>Conclusion</vt:lpstr>
      <vt:lpstr>Slide 87</vt:lpstr>
      <vt:lpstr>Slide 88</vt:lpstr>
      <vt:lpstr>General considerations</vt:lpstr>
      <vt:lpstr>General considerations</vt:lpstr>
      <vt:lpstr>Slide 91</vt:lpstr>
      <vt:lpstr>Slide 92</vt:lpstr>
      <vt:lpstr>Slide 93</vt:lpstr>
      <vt:lpstr>Slide 94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PERIOPERATIVE MANAGEMENT OF THE PATIENTS WITH LIVER DISEASE</dc:title>
  <dc:creator>elrowad</dc:creator>
  <cp:lastModifiedBy>elrowad</cp:lastModifiedBy>
  <cp:revision>175</cp:revision>
  <dcterms:created xsi:type="dcterms:W3CDTF">2012-05-02T21:49:05Z</dcterms:created>
  <dcterms:modified xsi:type="dcterms:W3CDTF">2012-05-07T06:10:02Z</dcterms:modified>
</cp:coreProperties>
</file>