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52" r:id="rId1"/>
  </p:sldMasterIdLst>
  <p:notesMasterIdLst>
    <p:notesMasterId r:id="rId59"/>
  </p:notesMasterIdLst>
  <p:sldIdLst>
    <p:sldId id="272" r:id="rId2"/>
    <p:sldId id="283" r:id="rId3"/>
    <p:sldId id="256" r:id="rId4"/>
    <p:sldId id="285" r:id="rId5"/>
    <p:sldId id="286" r:id="rId6"/>
    <p:sldId id="328" r:id="rId7"/>
    <p:sldId id="284" r:id="rId8"/>
    <p:sldId id="333" r:id="rId9"/>
    <p:sldId id="331" r:id="rId10"/>
    <p:sldId id="338" r:id="rId11"/>
    <p:sldId id="334" r:id="rId12"/>
    <p:sldId id="266" r:id="rId13"/>
    <p:sldId id="267" r:id="rId14"/>
    <p:sldId id="301" r:id="rId15"/>
    <p:sldId id="323" r:id="rId16"/>
    <p:sldId id="265" r:id="rId17"/>
    <p:sldId id="336" r:id="rId18"/>
    <p:sldId id="335" r:id="rId19"/>
    <p:sldId id="332" r:id="rId20"/>
    <p:sldId id="312" r:id="rId21"/>
    <p:sldId id="340" r:id="rId22"/>
    <p:sldId id="341" r:id="rId23"/>
    <p:sldId id="327" r:id="rId24"/>
    <p:sldId id="311" r:id="rId25"/>
    <p:sldId id="339" r:id="rId26"/>
    <p:sldId id="313" r:id="rId27"/>
    <p:sldId id="316" r:id="rId28"/>
    <p:sldId id="315" r:id="rId29"/>
    <p:sldId id="314" r:id="rId30"/>
    <p:sldId id="317" r:id="rId31"/>
    <p:sldId id="318" r:id="rId32"/>
    <p:sldId id="319" r:id="rId33"/>
    <p:sldId id="320" r:id="rId34"/>
    <p:sldId id="321" r:id="rId35"/>
    <p:sldId id="264" r:id="rId36"/>
    <p:sldId id="276" r:id="rId37"/>
    <p:sldId id="275" r:id="rId38"/>
    <p:sldId id="263" r:id="rId39"/>
    <p:sldId id="342" r:id="rId40"/>
    <p:sldId id="344" r:id="rId41"/>
    <p:sldId id="274" r:id="rId42"/>
    <p:sldId id="343" r:id="rId43"/>
    <p:sldId id="330" r:id="rId44"/>
    <p:sldId id="262" r:id="rId45"/>
    <p:sldId id="261" r:id="rId46"/>
    <p:sldId id="260" r:id="rId47"/>
    <p:sldId id="298" r:id="rId48"/>
    <p:sldId id="300" r:id="rId49"/>
    <p:sldId id="299" r:id="rId50"/>
    <p:sldId id="258" r:id="rId51"/>
    <p:sldId id="280" r:id="rId52"/>
    <p:sldId id="287" r:id="rId53"/>
    <p:sldId id="281" r:id="rId54"/>
    <p:sldId id="288" r:id="rId55"/>
    <p:sldId id="278" r:id="rId56"/>
    <p:sldId id="277" r:id="rId57"/>
    <p:sldId id="329" r:id="rId58"/>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58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B93EDAC-5DAE-4335-A827-C0339A35D4F2}" type="datetimeFigureOut">
              <a:rPr lang="ar-EG" smtClean="0"/>
              <a:pPr/>
              <a:t>18/05/1433</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990BF8A-6E6E-4F7C-A7B5-3B7D67407FCF}" type="slidenum">
              <a:rPr lang="ar-EG" smtClean="0"/>
              <a:pPr/>
              <a:t>‹#›</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4FCB2EE6-C048-4EF0-AE8D-23F663CC41D8}" type="datetimeFigureOut">
              <a:rPr lang="ar-EG" smtClean="0"/>
              <a:pPr/>
              <a:t>18/05/1433</a:t>
            </a:fld>
            <a:endParaRPr lang="ar-EG"/>
          </a:p>
        </p:txBody>
      </p:sp>
      <p:sp>
        <p:nvSpPr>
          <p:cNvPr id="17" name="Footer Placeholder 16"/>
          <p:cNvSpPr>
            <a:spLocks noGrp="1"/>
          </p:cNvSpPr>
          <p:nvPr>
            <p:ph type="ftr" sz="quarter" idx="11"/>
          </p:nvPr>
        </p:nvSpPr>
        <p:spPr/>
        <p:txBody>
          <a:bodyPr/>
          <a:lstStyle>
            <a:extLst/>
          </a:lstStyle>
          <a:p>
            <a:endParaRPr lang="ar-EG"/>
          </a:p>
        </p:txBody>
      </p:sp>
      <p:sp>
        <p:nvSpPr>
          <p:cNvPr id="29" name="Slide Number Placeholder 28"/>
          <p:cNvSpPr>
            <a:spLocks noGrp="1"/>
          </p:cNvSpPr>
          <p:nvPr>
            <p:ph type="sldNum" sz="quarter" idx="12"/>
          </p:nvPr>
        </p:nvSpPr>
        <p:spPr/>
        <p:txBody>
          <a:bodyPr/>
          <a:lstStyle>
            <a:extLst/>
          </a:lstStyle>
          <a:p>
            <a:fld id="{BF4550CF-88C1-46A6-9756-8423D89ADDA5}" type="slidenum">
              <a:rPr lang="ar-EG" smtClean="0"/>
              <a:pPr/>
              <a:t>‹#›</a:t>
            </a:fld>
            <a:endParaRPr lang="ar-EG"/>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CB2EE6-C048-4EF0-AE8D-23F663CC41D8}" type="datetimeFigureOut">
              <a:rPr lang="ar-EG" smtClean="0"/>
              <a:pPr/>
              <a:t>18/05/1433</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BF4550CF-88C1-46A6-9756-8423D89ADDA5}"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CB2EE6-C048-4EF0-AE8D-23F663CC41D8}" type="datetimeFigureOut">
              <a:rPr lang="ar-EG" smtClean="0"/>
              <a:pPr/>
              <a:t>18/05/1433</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BF4550CF-88C1-46A6-9756-8423D89ADDA5}" type="slidenum">
              <a:rPr lang="ar-EG" smtClean="0"/>
              <a:pPr/>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CB2EE6-C048-4EF0-AE8D-23F663CC41D8}" type="datetimeFigureOut">
              <a:rPr lang="ar-EG" smtClean="0"/>
              <a:pPr/>
              <a:t>18/05/1433</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BF4550CF-88C1-46A6-9756-8423D89ADDA5}" type="slidenum">
              <a:rPr lang="ar-EG" smtClean="0"/>
              <a:pPr/>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FCB2EE6-C048-4EF0-AE8D-23F663CC41D8}" type="datetimeFigureOut">
              <a:rPr lang="ar-EG" smtClean="0"/>
              <a:pPr/>
              <a:t>18/05/1433</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BF4550CF-88C1-46A6-9756-8423D89ADDA5}" type="slidenum">
              <a:rPr lang="ar-EG" smtClean="0"/>
              <a:pPr/>
              <a:t>‹#›</a:t>
            </a:fld>
            <a:endParaRPr lang="ar-EG"/>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CB2EE6-C048-4EF0-AE8D-23F663CC41D8}" type="datetimeFigureOut">
              <a:rPr lang="ar-EG" smtClean="0"/>
              <a:pPr/>
              <a:t>18/05/1433</a:t>
            </a:fld>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BF4550CF-88C1-46A6-9756-8423D89ADDA5}" type="slidenum">
              <a:rPr lang="ar-EG" smtClean="0"/>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FCB2EE6-C048-4EF0-AE8D-23F663CC41D8}" type="datetimeFigureOut">
              <a:rPr lang="ar-EG" smtClean="0"/>
              <a:pPr/>
              <a:t>18/05/1433</a:t>
            </a:fld>
            <a:endParaRPr lang="ar-EG"/>
          </a:p>
        </p:txBody>
      </p:sp>
      <p:sp>
        <p:nvSpPr>
          <p:cNvPr id="8" name="Footer Placeholder 7"/>
          <p:cNvSpPr>
            <a:spLocks noGrp="1"/>
          </p:cNvSpPr>
          <p:nvPr>
            <p:ph type="ftr" sz="quarter" idx="11"/>
          </p:nvPr>
        </p:nvSpPr>
        <p:spPr/>
        <p:txBody>
          <a:bodyPr/>
          <a:lstStyle>
            <a:extLst/>
          </a:lstStyle>
          <a:p>
            <a:endParaRPr lang="ar-EG"/>
          </a:p>
        </p:txBody>
      </p:sp>
      <p:sp>
        <p:nvSpPr>
          <p:cNvPr id="9" name="Slide Number Placeholder 8"/>
          <p:cNvSpPr>
            <a:spLocks noGrp="1"/>
          </p:cNvSpPr>
          <p:nvPr>
            <p:ph type="sldNum" sz="quarter" idx="12"/>
          </p:nvPr>
        </p:nvSpPr>
        <p:spPr/>
        <p:txBody>
          <a:bodyPr/>
          <a:lstStyle>
            <a:extLst/>
          </a:lstStyle>
          <a:p>
            <a:fld id="{BF4550CF-88C1-46A6-9756-8423D89ADDA5}" type="slidenum">
              <a:rPr lang="ar-EG" smtClean="0"/>
              <a:pPr/>
              <a:t>‹#›</a:t>
            </a:fld>
            <a:endParaRPr lang="ar-EG"/>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FCB2EE6-C048-4EF0-AE8D-23F663CC41D8}" type="datetimeFigureOut">
              <a:rPr lang="ar-EG" smtClean="0"/>
              <a:pPr/>
              <a:t>18/05/1433</a:t>
            </a:fld>
            <a:endParaRPr lang="ar-EG"/>
          </a:p>
        </p:txBody>
      </p:sp>
      <p:sp>
        <p:nvSpPr>
          <p:cNvPr id="4" name="Footer Placeholder 3"/>
          <p:cNvSpPr>
            <a:spLocks noGrp="1"/>
          </p:cNvSpPr>
          <p:nvPr>
            <p:ph type="ftr" sz="quarter" idx="11"/>
          </p:nvPr>
        </p:nvSpPr>
        <p:spPr/>
        <p:txBody>
          <a:bodyPr/>
          <a:lstStyle>
            <a:extLst/>
          </a:lstStyle>
          <a:p>
            <a:endParaRPr lang="ar-EG"/>
          </a:p>
        </p:txBody>
      </p:sp>
      <p:sp>
        <p:nvSpPr>
          <p:cNvPr id="5" name="Slide Number Placeholder 4"/>
          <p:cNvSpPr>
            <a:spLocks noGrp="1"/>
          </p:cNvSpPr>
          <p:nvPr>
            <p:ph type="sldNum" sz="quarter" idx="12"/>
          </p:nvPr>
        </p:nvSpPr>
        <p:spPr/>
        <p:txBody>
          <a:bodyPr/>
          <a:lstStyle>
            <a:extLst/>
          </a:lstStyle>
          <a:p>
            <a:fld id="{BF4550CF-88C1-46A6-9756-8423D89ADDA5}" type="slidenum">
              <a:rPr lang="ar-EG" smtClean="0"/>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FCB2EE6-C048-4EF0-AE8D-23F663CC41D8}" type="datetimeFigureOut">
              <a:rPr lang="ar-EG" smtClean="0"/>
              <a:pPr/>
              <a:t>18/05/1433</a:t>
            </a:fld>
            <a:endParaRPr lang="ar-EG"/>
          </a:p>
        </p:txBody>
      </p:sp>
      <p:sp>
        <p:nvSpPr>
          <p:cNvPr id="3" name="Footer Placeholder 2"/>
          <p:cNvSpPr>
            <a:spLocks noGrp="1"/>
          </p:cNvSpPr>
          <p:nvPr>
            <p:ph type="ftr" sz="quarter" idx="11"/>
          </p:nvPr>
        </p:nvSpPr>
        <p:spPr/>
        <p:txBody>
          <a:bodyPr/>
          <a:lstStyle>
            <a:extLst/>
          </a:lstStyle>
          <a:p>
            <a:endParaRPr lang="ar-EG"/>
          </a:p>
        </p:txBody>
      </p:sp>
      <p:sp>
        <p:nvSpPr>
          <p:cNvPr id="4" name="Slide Number Placeholder 3"/>
          <p:cNvSpPr>
            <a:spLocks noGrp="1"/>
          </p:cNvSpPr>
          <p:nvPr>
            <p:ph type="sldNum" sz="quarter" idx="12"/>
          </p:nvPr>
        </p:nvSpPr>
        <p:spPr/>
        <p:txBody>
          <a:bodyPr/>
          <a:lstStyle>
            <a:extLst/>
          </a:lstStyle>
          <a:p>
            <a:fld id="{BF4550CF-88C1-46A6-9756-8423D89ADDA5}"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CB2EE6-C048-4EF0-AE8D-23F663CC41D8}" type="datetimeFigureOut">
              <a:rPr lang="ar-EG" smtClean="0"/>
              <a:pPr/>
              <a:t>18/05/1433</a:t>
            </a:fld>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BF4550CF-88C1-46A6-9756-8423D89ADDA5}" type="slidenum">
              <a:rPr lang="ar-EG" smtClean="0"/>
              <a:pPr/>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4FCB2EE6-C048-4EF0-AE8D-23F663CC41D8}" type="datetimeFigureOut">
              <a:rPr lang="ar-EG" smtClean="0"/>
              <a:pPr/>
              <a:t>18/05/1433</a:t>
            </a:fld>
            <a:endParaRPr lang="ar-EG"/>
          </a:p>
        </p:txBody>
      </p:sp>
      <p:sp>
        <p:nvSpPr>
          <p:cNvPr id="6" name="Footer Placeholder 5"/>
          <p:cNvSpPr>
            <a:spLocks noGrp="1"/>
          </p:cNvSpPr>
          <p:nvPr>
            <p:ph type="ftr" sz="quarter" idx="11"/>
          </p:nvPr>
        </p:nvSpPr>
        <p:spPr>
          <a:xfrm>
            <a:off x="914400" y="55499"/>
            <a:ext cx="5562600" cy="365125"/>
          </a:xfrm>
        </p:spPr>
        <p:txBody>
          <a:bodyPr/>
          <a:lstStyle>
            <a:extLst/>
          </a:lstStyle>
          <a:p>
            <a:endParaRPr lang="ar-EG"/>
          </a:p>
        </p:txBody>
      </p:sp>
      <p:sp>
        <p:nvSpPr>
          <p:cNvPr id="7" name="Slide Number Placeholder 6"/>
          <p:cNvSpPr>
            <a:spLocks noGrp="1"/>
          </p:cNvSpPr>
          <p:nvPr>
            <p:ph type="sldNum" sz="quarter" idx="12"/>
          </p:nvPr>
        </p:nvSpPr>
        <p:spPr>
          <a:xfrm>
            <a:off x="8610600" y="55499"/>
            <a:ext cx="457200" cy="365125"/>
          </a:xfrm>
        </p:spPr>
        <p:txBody>
          <a:bodyPr/>
          <a:lstStyle>
            <a:extLst/>
          </a:lstStyle>
          <a:p>
            <a:fld id="{BF4550CF-88C1-46A6-9756-8423D89ADDA5}" type="slidenum">
              <a:rPr lang="ar-EG" smtClean="0"/>
              <a:pPr/>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FCB2EE6-C048-4EF0-AE8D-23F663CC41D8}" type="datetimeFigureOut">
              <a:rPr lang="ar-EG" smtClean="0"/>
              <a:pPr/>
              <a:t>18/05/1433</a:t>
            </a:fld>
            <a:endParaRPr lang="ar-EG"/>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ar-EG"/>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F4550CF-88C1-46A6-9756-8423D89ADDA5}" type="slidenum">
              <a:rPr lang="ar-EG" smtClean="0"/>
              <a:pPr/>
              <a:t>‹#›</a:t>
            </a:fld>
            <a:endParaRPr lang="ar-EG"/>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informahealthcare.com/doi/abs/10.1185/0300799090277918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628800"/>
            <a:ext cx="7992888" cy="4176464"/>
          </a:xfrm>
        </p:spPr>
        <p:txBody>
          <a:bodyPr>
            <a:noAutofit/>
          </a:bodyPr>
          <a:lstStyle/>
          <a:p>
            <a:r>
              <a:rPr lang="en-US" sz="7200" b="1" dirty="0" smtClean="0">
                <a:solidFill>
                  <a:srgbClr val="FF0000"/>
                </a:solidFill>
                <a:latin typeface="Aharoni" pitchFamily="2" charset="-79"/>
                <a:cs typeface="Aharoni" pitchFamily="2" charset="-79"/>
              </a:rPr>
              <a:t>HCV TREATMENT</a:t>
            </a:r>
            <a:r>
              <a:rPr lang="en-US" sz="7200" dirty="0" smtClean="0">
                <a:solidFill>
                  <a:srgbClr val="FF0000"/>
                </a:solidFill>
              </a:rPr>
              <a:t>;</a:t>
            </a:r>
            <a:br>
              <a:rPr lang="en-US" sz="7200" dirty="0" smtClean="0">
                <a:solidFill>
                  <a:srgbClr val="FF0000"/>
                </a:solidFill>
              </a:rPr>
            </a:br>
            <a:r>
              <a:rPr lang="en-US" sz="6000" dirty="0" smtClean="0">
                <a:solidFill>
                  <a:srgbClr val="FF0000"/>
                </a:solidFill>
                <a:latin typeface="Aharoni" pitchFamily="2" charset="-79"/>
                <a:cs typeface="Aharoni" pitchFamily="2" charset="-79"/>
              </a:rPr>
              <a:t>THE PROMISING FUTURE</a:t>
            </a:r>
            <a:r>
              <a:rPr lang="en-US" sz="1400" dirty="0" smtClean="0">
                <a:solidFill>
                  <a:srgbClr val="FF0000"/>
                </a:solidFill>
                <a:latin typeface="Aharoni" pitchFamily="2" charset="-79"/>
                <a:cs typeface="Aharoni" pitchFamily="2" charset="-79"/>
              </a:rPr>
              <a:t/>
            </a:r>
            <a:br>
              <a:rPr lang="en-US" sz="1400" dirty="0" smtClean="0">
                <a:solidFill>
                  <a:srgbClr val="FF0000"/>
                </a:solidFill>
                <a:latin typeface="Aharoni" pitchFamily="2" charset="-79"/>
                <a:cs typeface="Aharoni" pitchFamily="2" charset="-79"/>
              </a:rPr>
            </a:br>
            <a:r>
              <a:rPr lang="en-US" b="1" dirty="0" smtClean="0">
                <a:solidFill>
                  <a:schemeClr val="tx1"/>
                </a:solidFill>
              </a:rPr>
              <a:t>Dr MOHAMMED EMAM</a:t>
            </a:r>
            <a:r>
              <a:rPr lang="en-US" sz="1800" b="1" dirty="0" smtClean="0">
                <a:solidFill>
                  <a:schemeClr val="tx1"/>
                </a:solidFill>
              </a:rPr>
              <a:t/>
            </a:r>
            <a:br>
              <a:rPr lang="en-US" sz="1800" b="1" dirty="0" smtClean="0">
                <a:solidFill>
                  <a:schemeClr val="tx1"/>
                </a:solidFill>
              </a:rPr>
            </a:br>
            <a:r>
              <a:rPr lang="en-US" sz="1800" b="1" dirty="0" smtClean="0">
                <a:solidFill>
                  <a:schemeClr val="tx1"/>
                </a:solidFill>
              </a:rPr>
              <a:t>PROF. GASTROENTROLOGY AND HEPATOLOGY    </a:t>
            </a:r>
            <a:br>
              <a:rPr lang="en-US" sz="1800" b="1" dirty="0" smtClean="0">
                <a:solidFill>
                  <a:schemeClr val="tx1"/>
                </a:solidFill>
              </a:rPr>
            </a:br>
            <a:r>
              <a:rPr lang="en-US" sz="1800" b="1" dirty="0" smtClean="0">
                <a:solidFill>
                  <a:schemeClr val="tx1"/>
                </a:solidFill>
              </a:rPr>
              <a:t>         ZAGAZIG UNIVERSITY            </a:t>
            </a:r>
            <a:r>
              <a:rPr lang="ar-EG" sz="1800" b="1" dirty="0" smtClean="0">
                <a:solidFill>
                  <a:schemeClr val="tx1"/>
                </a:solidFill>
              </a:rPr>
              <a:t/>
            </a:r>
            <a:br>
              <a:rPr lang="ar-EG" sz="1800" b="1" dirty="0" smtClean="0">
                <a:solidFill>
                  <a:schemeClr val="tx1"/>
                </a:solidFill>
              </a:rPr>
            </a:br>
            <a:endParaRPr lang="ar-EG" sz="7200" b="1" dirty="0">
              <a:solidFill>
                <a:schemeClr val="tx1"/>
              </a:solidFill>
              <a:latin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l"/>
            <a:r>
              <a:rPr lang="en-US" sz="4000" b="1" dirty="0" smtClean="0">
                <a:solidFill>
                  <a:srgbClr val="FF0000"/>
                </a:solidFill>
              </a:rPr>
              <a:t>Considerable effort has also been extended toward synthesis of agents that act via </a:t>
            </a:r>
            <a:r>
              <a:rPr lang="en-US" sz="4000" b="1" dirty="0" smtClean="0"/>
              <a:t>modulation of the immune system </a:t>
            </a:r>
            <a:r>
              <a:rPr lang="en-US" sz="4000" b="1" dirty="0" smtClean="0">
                <a:solidFill>
                  <a:srgbClr val="FF0000"/>
                </a:solidFill>
              </a:rPr>
              <a:t>as well as new IFN and RBV preparations</a:t>
            </a:r>
          </a:p>
          <a:p>
            <a:pPr algn="l"/>
            <a:endParaRPr lang="ar-EG"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404664"/>
            <a:ext cx="7772400" cy="5518848"/>
          </a:xfrm>
        </p:spPr>
        <p:txBody>
          <a:bodyPr>
            <a:noAutofit/>
          </a:bodyPr>
          <a:lstStyle/>
          <a:p>
            <a:pPr algn="l"/>
            <a:r>
              <a:rPr lang="en-US" sz="4800" b="1" dirty="0" smtClean="0">
                <a:solidFill>
                  <a:srgbClr val="FF0000"/>
                </a:solidFill>
                <a:cs typeface="+mj-cs"/>
              </a:rPr>
              <a:t>The role of these novel therapeutic strategies in the treatment of HCV infection will be determined on the basis of their efficacy, side-effect profile, and resistance profile</a:t>
            </a:r>
            <a:r>
              <a:rPr lang="en-US" sz="3600" b="1" dirty="0" smtClean="0">
                <a:solidFill>
                  <a:srgbClr val="FF0000"/>
                </a:solidFill>
                <a:cs typeface="+mj-cs"/>
              </a:rPr>
              <a:t>.</a:t>
            </a:r>
            <a:endParaRPr lang="ar-EG" sz="3600" b="1" dirty="0">
              <a:solidFill>
                <a:srgbClr val="FF0000"/>
              </a:solidFill>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New IFN preparations </a:t>
            </a:r>
            <a:endParaRPr lang="ar-EG" sz="5400" b="1" dirty="0"/>
          </a:p>
        </p:txBody>
      </p:sp>
      <p:sp>
        <p:nvSpPr>
          <p:cNvPr id="3" name="Content Placeholder 2"/>
          <p:cNvSpPr>
            <a:spLocks noGrp="1"/>
          </p:cNvSpPr>
          <p:nvPr>
            <p:ph idx="1"/>
          </p:nvPr>
        </p:nvSpPr>
        <p:spPr>
          <a:xfrm>
            <a:off x="899592" y="1628800"/>
            <a:ext cx="7772400" cy="4572000"/>
          </a:xfrm>
        </p:spPr>
        <p:txBody>
          <a:bodyPr>
            <a:normAutofit fontScale="92500"/>
          </a:bodyPr>
          <a:lstStyle/>
          <a:p>
            <a:pPr algn="l"/>
            <a:r>
              <a:rPr lang="en-US" sz="3900" b="1" dirty="0" smtClean="0">
                <a:solidFill>
                  <a:srgbClr val="FF0000"/>
                </a:solidFill>
              </a:rPr>
              <a:t>Designed to achieve 3 goals</a:t>
            </a:r>
            <a:r>
              <a:rPr lang="en-US" sz="3200" b="1" dirty="0" smtClean="0">
                <a:solidFill>
                  <a:srgbClr val="FF0000"/>
                </a:solidFill>
              </a:rPr>
              <a:t>:</a:t>
            </a:r>
          </a:p>
          <a:p>
            <a:pPr algn="l"/>
            <a:r>
              <a:rPr lang="en-US" sz="3200" b="1" dirty="0" smtClean="0">
                <a:solidFill>
                  <a:srgbClr val="FF0000"/>
                </a:solidFill>
              </a:rPr>
              <a:t> (1) to </a:t>
            </a:r>
            <a:r>
              <a:rPr lang="en-US" sz="3200" b="1" dirty="0" smtClean="0"/>
              <a:t>increase the drug's half-life</a:t>
            </a:r>
            <a:r>
              <a:rPr lang="en-US" sz="3200" b="1" dirty="0" smtClean="0">
                <a:solidFill>
                  <a:srgbClr val="FF0000"/>
                </a:solidFill>
              </a:rPr>
              <a:t>, thereby extending the dosing interval (</a:t>
            </a:r>
            <a:r>
              <a:rPr lang="en-US" sz="3200" b="1" dirty="0" err="1" smtClean="0">
                <a:solidFill>
                  <a:srgbClr val="FF0000"/>
                </a:solidFill>
              </a:rPr>
              <a:t>eg</a:t>
            </a:r>
            <a:r>
              <a:rPr lang="en-US" sz="3200" b="1" dirty="0" smtClean="0">
                <a:solidFill>
                  <a:srgbClr val="FF0000"/>
                </a:solidFill>
              </a:rPr>
              <a:t>, </a:t>
            </a:r>
            <a:r>
              <a:rPr lang="en-US" sz="3200" b="1" dirty="0" err="1" smtClean="0">
                <a:solidFill>
                  <a:srgbClr val="FF0000"/>
                </a:solidFill>
              </a:rPr>
              <a:t>albinterferon</a:t>
            </a:r>
            <a:r>
              <a:rPr lang="en-US" sz="3200" b="1" dirty="0" smtClean="0">
                <a:solidFill>
                  <a:srgbClr val="FF0000"/>
                </a:solidFill>
              </a:rPr>
              <a:t>,* controlled-release IFN-α*); </a:t>
            </a:r>
          </a:p>
          <a:p>
            <a:pPr algn="l"/>
            <a:r>
              <a:rPr lang="en-US" sz="3200" b="1" dirty="0" smtClean="0">
                <a:solidFill>
                  <a:srgbClr val="FF0000"/>
                </a:solidFill>
              </a:rPr>
              <a:t>(2) </a:t>
            </a:r>
            <a:r>
              <a:rPr lang="en-US" sz="3200" b="1" dirty="0" smtClean="0"/>
              <a:t>Decrease adverse effects </a:t>
            </a:r>
            <a:r>
              <a:rPr lang="en-US" sz="3200" b="1" dirty="0" smtClean="0">
                <a:solidFill>
                  <a:srgbClr val="FF0000"/>
                </a:solidFill>
              </a:rPr>
              <a:t>(</a:t>
            </a:r>
            <a:r>
              <a:rPr lang="en-US" sz="3200" b="1" dirty="0" err="1" smtClean="0">
                <a:solidFill>
                  <a:srgbClr val="FF0000"/>
                </a:solidFill>
              </a:rPr>
              <a:t>eg</a:t>
            </a:r>
            <a:r>
              <a:rPr lang="en-US" sz="3200" b="1" dirty="0" smtClean="0">
                <a:solidFill>
                  <a:srgbClr val="FF0000"/>
                </a:solidFill>
              </a:rPr>
              <a:t>, IFN-λ*); </a:t>
            </a:r>
          </a:p>
          <a:p>
            <a:pPr algn="l"/>
            <a:r>
              <a:rPr lang="en-US" sz="3200" b="1" dirty="0" smtClean="0">
                <a:solidFill>
                  <a:srgbClr val="FF0000"/>
                </a:solidFill>
              </a:rPr>
              <a:t>(3)  </a:t>
            </a:r>
            <a:r>
              <a:rPr lang="en-US" sz="3200" b="1" dirty="0" smtClean="0"/>
              <a:t>Facilitate drug delivery </a:t>
            </a:r>
            <a:r>
              <a:rPr lang="en-US" sz="3200" b="1" dirty="0" smtClean="0">
                <a:solidFill>
                  <a:srgbClr val="FF0000"/>
                </a:solidFill>
              </a:rPr>
              <a:t>through strategies such as oral administration or through devices that provide continuous IFN release.</a:t>
            </a:r>
            <a:r>
              <a:rPr lang="en-US" dirty="0" smtClean="0"/>
              <a:t>* </a:t>
            </a:r>
            <a:endParaRPr lang="ar-E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NOVEL THERAPIES FOR NON RESPNDERS</a:t>
            </a:r>
            <a:r>
              <a:rPr lang="en-US" b="1" dirty="0" smtClean="0"/>
              <a:t/>
            </a:r>
            <a:br>
              <a:rPr lang="en-US" b="1" dirty="0" smtClean="0"/>
            </a:br>
            <a:endParaRPr lang="ar-EG" dirty="0"/>
          </a:p>
        </p:txBody>
      </p:sp>
      <p:sp>
        <p:nvSpPr>
          <p:cNvPr id="3" name="Content Placeholder 2"/>
          <p:cNvSpPr>
            <a:spLocks noGrp="1"/>
          </p:cNvSpPr>
          <p:nvPr>
            <p:ph idx="1"/>
          </p:nvPr>
        </p:nvSpPr>
        <p:spPr/>
        <p:txBody>
          <a:bodyPr>
            <a:noAutofit/>
          </a:bodyPr>
          <a:lstStyle/>
          <a:p>
            <a:pPr algn="l"/>
            <a:r>
              <a:rPr lang="en-US" sz="2800" b="1" dirty="0" smtClean="0">
                <a:solidFill>
                  <a:srgbClr val="FF0000"/>
                </a:solidFill>
              </a:rPr>
              <a:t>-</a:t>
            </a:r>
            <a:r>
              <a:rPr lang="en-US" sz="3600" b="1" dirty="0" smtClean="0">
                <a:solidFill>
                  <a:srgbClr val="FF0000"/>
                </a:solidFill>
              </a:rPr>
              <a:t>Presently, no  USA  FDA treatment options exist for patients who do not respond to PEG-IFN/RBV.</a:t>
            </a:r>
          </a:p>
          <a:p>
            <a:pPr algn="l"/>
            <a:r>
              <a:rPr lang="en-US" sz="3600" b="1" dirty="0" smtClean="0">
                <a:solidFill>
                  <a:srgbClr val="FF0000"/>
                </a:solidFill>
              </a:rPr>
              <a:t> - Most efforts in the development of novel anti-HCV treatments have been in the area of direct-acting antiviral agents (</a:t>
            </a:r>
            <a:r>
              <a:rPr lang="en-US" sz="3600" b="1" dirty="0" smtClean="0"/>
              <a:t>DAAs)</a:t>
            </a:r>
            <a:r>
              <a:rPr lang="en-US" sz="3600" b="1" dirty="0" smtClean="0">
                <a:solidFill>
                  <a:srgbClr val="FF0000"/>
                </a:solidFill>
              </a:rPr>
              <a:t>. </a:t>
            </a:r>
          </a:p>
          <a:p>
            <a:pPr algn="l"/>
            <a:r>
              <a:rPr lang="en-US" sz="2800" b="1" dirty="0" smtClean="0">
                <a:solidFill>
                  <a:srgbClr val="FF0000"/>
                </a:solidFill>
              </a:rPr>
              <a:t>-</a:t>
            </a:r>
            <a:endParaRPr lang="ar-EG" sz="2800"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Where Are We Going? Future Therapies for HCV Infection</a:t>
            </a:r>
            <a:endParaRPr lang="ar-EG" dirty="0"/>
          </a:p>
        </p:txBody>
      </p:sp>
      <p:sp>
        <p:nvSpPr>
          <p:cNvPr id="3" name="Content Placeholder 2"/>
          <p:cNvSpPr>
            <a:spLocks noGrp="1"/>
          </p:cNvSpPr>
          <p:nvPr>
            <p:ph idx="1"/>
          </p:nvPr>
        </p:nvSpPr>
        <p:spPr/>
        <p:txBody>
          <a:bodyPr>
            <a:noAutofit/>
          </a:bodyPr>
          <a:lstStyle/>
          <a:p>
            <a:pPr algn="l"/>
            <a:r>
              <a:rPr lang="en-US" sz="3600" b="1" dirty="0" smtClean="0">
                <a:solidFill>
                  <a:srgbClr val="FF0000"/>
                </a:solidFill>
                <a:latin typeface="Andalus" pitchFamily="18" charset="-78"/>
              </a:rPr>
              <a:t>The DAAs temporally represent the class most likely to have an impact on the future of disease management, with the protease inhibitors </a:t>
            </a:r>
            <a:r>
              <a:rPr lang="en-US" sz="3600" b="1" dirty="0" err="1" smtClean="0">
                <a:solidFill>
                  <a:srgbClr val="FF0000"/>
                </a:solidFill>
                <a:latin typeface="Andalus" pitchFamily="18" charset="-78"/>
              </a:rPr>
              <a:t>telaprevir</a:t>
            </a:r>
            <a:r>
              <a:rPr lang="en-US" sz="3600" b="1" dirty="0" smtClean="0">
                <a:solidFill>
                  <a:srgbClr val="FF0000"/>
                </a:solidFill>
                <a:latin typeface="Andalus" pitchFamily="18" charset="-78"/>
              </a:rPr>
              <a:t>* and </a:t>
            </a:r>
            <a:r>
              <a:rPr lang="en-US" sz="3600" b="1" dirty="0" err="1" smtClean="0">
                <a:solidFill>
                  <a:srgbClr val="FF0000"/>
                </a:solidFill>
                <a:latin typeface="Andalus" pitchFamily="18" charset="-78"/>
              </a:rPr>
              <a:t>boceprevir</a:t>
            </a:r>
            <a:r>
              <a:rPr lang="en-US" sz="3600" b="1" dirty="0" smtClean="0">
                <a:solidFill>
                  <a:srgbClr val="FF0000"/>
                </a:solidFill>
                <a:latin typeface="Andalus" pitchFamily="18" charset="-78"/>
              </a:rPr>
              <a:t>,* which are furthest along in clinical trials, be the first DAAs to become available</a:t>
            </a:r>
            <a:endParaRPr lang="ar-EG" sz="3600" b="1" dirty="0">
              <a:solidFill>
                <a:srgbClr val="FF0000"/>
              </a:solidFill>
              <a:latin typeface="Andalus" pitchFamily="18"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296178"/>
            <a:ext cx="9144000" cy="7154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ALBINTERFERON Α-2B,* </a:t>
            </a:r>
            <a:endParaRPr lang="ar-EG" sz="5400" b="1" dirty="0"/>
          </a:p>
        </p:txBody>
      </p:sp>
      <p:sp>
        <p:nvSpPr>
          <p:cNvPr id="3" name="Content Placeholder 2"/>
          <p:cNvSpPr>
            <a:spLocks noGrp="1"/>
          </p:cNvSpPr>
          <p:nvPr>
            <p:ph idx="1"/>
          </p:nvPr>
        </p:nvSpPr>
        <p:spPr>
          <a:xfrm>
            <a:off x="914400" y="1556792"/>
            <a:ext cx="7772400" cy="4798768"/>
          </a:xfrm>
        </p:spPr>
        <p:txBody>
          <a:bodyPr>
            <a:normAutofit fontScale="85000" lnSpcReduction="10000"/>
          </a:bodyPr>
          <a:lstStyle/>
          <a:p>
            <a:pPr algn="l"/>
            <a:r>
              <a:rPr lang="en-US" sz="4600" b="1" dirty="0" smtClean="0">
                <a:solidFill>
                  <a:srgbClr val="C00000"/>
                </a:solidFill>
              </a:rPr>
              <a:t>New treatment options for chronic hepatitis C that offer improved efficacy, tolerability, and convenience compared with weekly interferon </a:t>
            </a:r>
            <a:r>
              <a:rPr lang="en-US" sz="4600" b="1" dirty="0" err="1" smtClean="0">
                <a:solidFill>
                  <a:srgbClr val="C00000"/>
                </a:solidFill>
              </a:rPr>
              <a:t>alfa</a:t>
            </a:r>
            <a:r>
              <a:rPr lang="en-US" sz="4600" b="1" dirty="0" smtClean="0">
                <a:solidFill>
                  <a:srgbClr val="C00000"/>
                </a:solidFill>
              </a:rPr>
              <a:t> (</a:t>
            </a:r>
            <a:r>
              <a:rPr lang="en-US" sz="4600" b="1" dirty="0" err="1" smtClean="0">
                <a:solidFill>
                  <a:srgbClr val="C00000"/>
                </a:solidFill>
              </a:rPr>
              <a:t>IFNα</a:t>
            </a:r>
            <a:r>
              <a:rPr lang="en-US" sz="4600" b="1" dirty="0" smtClean="0">
                <a:solidFill>
                  <a:srgbClr val="C00000"/>
                </a:solidFill>
              </a:rPr>
              <a:t>)-based regimens are needed. </a:t>
            </a:r>
          </a:p>
          <a:p>
            <a:pPr algn="l"/>
            <a:r>
              <a:rPr lang="en-US" sz="3600" dirty="0" smtClean="0"/>
              <a:t>Read More: </a:t>
            </a:r>
            <a:r>
              <a:rPr lang="en-US" sz="3600" dirty="0" smtClean="0">
                <a:hlinkClick r:id="rId2"/>
              </a:rPr>
              <a:t>http://informahealthcare.com/doi/abs/10.1185/03007990902779186</a:t>
            </a:r>
            <a:endParaRPr lang="en-US" sz="3600" dirty="0" smtClean="0"/>
          </a:p>
          <a:p>
            <a:pPr algn="l"/>
            <a:endParaRPr lang="en-US" sz="3600" dirty="0" smtClean="0">
              <a:latin typeface="Andalus" pitchFamily="18" charset="-78"/>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cs typeface="+mn-cs"/>
              </a:rPr>
              <a:t>ALBINTERFERON ALFA-2B</a:t>
            </a:r>
            <a:endParaRPr lang="ar-EG" sz="4800" b="1" dirty="0">
              <a:cs typeface="+mn-cs"/>
            </a:endParaRPr>
          </a:p>
        </p:txBody>
      </p:sp>
      <p:sp>
        <p:nvSpPr>
          <p:cNvPr id="3" name="Content Placeholder 2"/>
          <p:cNvSpPr>
            <a:spLocks noGrp="1"/>
          </p:cNvSpPr>
          <p:nvPr>
            <p:ph idx="1"/>
          </p:nvPr>
        </p:nvSpPr>
        <p:spPr/>
        <p:txBody>
          <a:bodyPr>
            <a:noAutofit/>
          </a:bodyPr>
          <a:lstStyle/>
          <a:p>
            <a:pPr algn="l"/>
            <a:r>
              <a:rPr lang="en-US" sz="3600" b="1" dirty="0" err="1" smtClean="0">
                <a:solidFill>
                  <a:srgbClr val="FF0000"/>
                </a:solidFill>
              </a:rPr>
              <a:t>Albinterferon</a:t>
            </a:r>
            <a:r>
              <a:rPr lang="en-US" sz="3600" b="1" dirty="0" smtClean="0">
                <a:solidFill>
                  <a:srgbClr val="FF0000"/>
                </a:solidFill>
              </a:rPr>
              <a:t> alfa-2b has been developed for the treatment of CHC. This agent </a:t>
            </a:r>
            <a:r>
              <a:rPr lang="en-US" sz="3600" b="1" u="sng" dirty="0" smtClean="0">
                <a:solidFill>
                  <a:srgbClr val="FF0000"/>
                </a:solidFill>
              </a:rPr>
              <a:t>exhibits a prolonged half-life and duration of antiviral activity that indicate potential suitability for dosing intervals of 2–4 weeks</a:t>
            </a: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
            </a:r>
            <a:br>
              <a:rPr lang="en-US" sz="3600" b="1" dirty="0" smtClean="0">
                <a:solidFill>
                  <a:srgbClr val="FF0000"/>
                </a:solidFill>
              </a:rPr>
            </a:br>
            <a:r>
              <a:rPr lang="en-US" sz="3200" b="1" dirty="0" smtClean="0">
                <a:solidFill>
                  <a:srgbClr val="FF0000"/>
                </a:solidFill>
              </a:rPr>
              <a:t/>
            </a:r>
            <a:br>
              <a:rPr lang="en-US" sz="3200" b="1" dirty="0" smtClean="0">
                <a:solidFill>
                  <a:srgbClr val="FF0000"/>
                </a:solidFill>
              </a:rPr>
            </a:br>
            <a:endParaRPr lang="ar-EG" sz="3200" b="1"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ALBINTERFERON Α-2B,* </a:t>
            </a:r>
            <a:endParaRPr lang="ar-EG" sz="5400" b="1" dirty="0"/>
          </a:p>
        </p:txBody>
      </p:sp>
      <p:sp>
        <p:nvSpPr>
          <p:cNvPr id="3" name="Content Placeholder 2"/>
          <p:cNvSpPr>
            <a:spLocks noGrp="1"/>
          </p:cNvSpPr>
          <p:nvPr>
            <p:ph idx="1"/>
          </p:nvPr>
        </p:nvSpPr>
        <p:spPr>
          <a:xfrm>
            <a:off x="914400" y="1556792"/>
            <a:ext cx="7772400" cy="4798768"/>
          </a:xfrm>
        </p:spPr>
        <p:txBody>
          <a:bodyPr>
            <a:normAutofit lnSpcReduction="10000"/>
          </a:bodyPr>
          <a:lstStyle/>
          <a:p>
            <a:pPr algn="l"/>
            <a:r>
              <a:rPr lang="en-US" sz="4000" b="1" dirty="0" smtClean="0">
                <a:solidFill>
                  <a:srgbClr val="FF0000"/>
                </a:solidFill>
                <a:latin typeface="Andalus" pitchFamily="18" charset="-78"/>
              </a:rPr>
              <a:t>-The human IFN-α-2b protein is fused to human albumin in order to </a:t>
            </a:r>
            <a:r>
              <a:rPr lang="en-US" sz="4000" b="1" dirty="0" smtClean="0">
                <a:latin typeface="Andalus" pitchFamily="18" charset="-78"/>
              </a:rPr>
              <a:t>extend the half-life, thereby permitting biweekly dosing</a:t>
            </a:r>
            <a:r>
              <a:rPr lang="en-US" sz="4000" b="1" dirty="0" smtClean="0">
                <a:solidFill>
                  <a:srgbClr val="FF0000"/>
                </a:solidFill>
                <a:latin typeface="Andalus" pitchFamily="18" charset="-78"/>
              </a:rPr>
              <a:t>.</a:t>
            </a:r>
          </a:p>
          <a:p>
            <a:pPr algn="l"/>
            <a:r>
              <a:rPr lang="en-US" sz="4000" b="1" dirty="0" smtClean="0">
                <a:solidFill>
                  <a:srgbClr val="FF0000"/>
                </a:solidFill>
                <a:latin typeface="Andalus" pitchFamily="18" charset="-78"/>
              </a:rPr>
              <a:t>  -900 -1500 </a:t>
            </a:r>
            <a:r>
              <a:rPr lang="en-US" sz="4000" b="1" dirty="0" err="1" smtClean="0">
                <a:solidFill>
                  <a:srgbClr val="FF0000"/>
                </a:solidFill>
                <a:latin typeface="Andalus" pitchFamily="18" charset="-78"/>
              </a:rPr>
              <a:t>μg</a:t>
            </a:r>
            <a:r>
              <a:rPr lang="en-US" sz="4000" b="1" dirty="0" smtClean="0">
                <a:solidFill>
                  <a:srgbClr val="FF0000"/>
                </a:solidFill>
                <a:latin typeface="Andalus" pitchFamily="18" charset="-78"/>
              </a:rPr>
              <a:t> of </a:t>
            </a:r>
            <a:r>
              <a:rPr lang="en-US" sz="4000" b="1" dirty="0" err="1" smtClean="0">
                <a:solidFill>
                  <a:srgbClr val="FF0000"/>
                </a:solidFill>
                <a:latin typeface="Andalus" pitchFamily="18" charset="-78"/>
              </a:rPr>
              <a:t>albinterferon</a:t>
            </a:r>
            <a:r>
              <a:rPr lang="en-US" sz="4000" b="1" dirty="0" smtClean="0">
                <a:solidFill>
                  <a:srgbClr val="FF0000"/>
                </a:solidFill>
                <a:latin typeface="Andalus" pitchFamily="18" charset="-78"/>
              </a:rPr>
              <a:t> administered once every 2 weeks can achieve </a:t>
            </a:r>
            <a:r>
              <a:rPr lang="en-US" sz="4000" b="1" dirty="0" smtClean="0">
                <a:latin typeface="Andalus" pitchFamily="18" charset="-78"/>
              </a:rPr>
              <a:t>SVR rates similar to those observed with PEG-IFN</a:t>
            </a:r>
            <a:r>
              <a:rPr lang="en-US" sz="4000" b="1" dirty="0" smtClean="0">
                <a:solidFill>
                  <a:srgbClr val="FF0000"/>
                </a:solidFill>
                <a:latin typeface="Andalus" pitchFamily="18" charset="-78"/>
              </a:rPr>
              <a:t>;</a:t>
            </a:r>
            <a:r>
              <a:rPr lang="en-US" sz="3600" dirty="0" smtClean="0">
                <a:latin typeface="Andalus" pitchFamily="18" charset="-78"/>
                <a:cs typeface="+mj-cs"/>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smtClean="0">
                <a:latin typeface="Algerian" pitchFamily="82" charset="0"/>
              </a:rPr>
              <a:t>Albinterferon</a:t>
            </a:r>
            <a:r>
              <a:rPr lang="en-US" sz="5400" dirty="0" smtClean="0">
                <a:latin typeface="Algerian" pitchFamily="82" charset="0"/>
              </a:rPr>
              <a:t> α-2b,* </a:t>
            </a:r>
            <a:endParaRPr lang="ar-EG" sz="5400" dirty="0">
              <a:latin typeface="Algerian" pitchFamily="82" charset="0"/>
            </a:endParaRPr>
          </a:p>
        </p:txBody>
      </p:sp>
      <p:sp>
        <p:nvSpPr>
          <p:cNvPr id="3" name="Content Placeholder 2"/>
          <p:cNvSpPr>
            <a:spLocks noGrp="1"/>
          </p:cNvSpPr>
          <p:nvPr>
            <p:ph idx="1"/>
          </p:nvPr>
        </p:nvSpPr>
        <p:spPr/>
        <p:txBody>
          <a:bodyPr>
            <a:normAutofit/>
          </a:bodyPr>
          <a:lstStyle/>
          <a:p>
            <a:pPr algn="l"/>
            <a:r>
              <a:rPr lang="en-US" sz="4000" b="1" dirty="0" smtClean="0">
                <a:solidFill>
                  <a:srgbClr val="FF0000"/>
                </a:solidFill>
                <a:latin typeface="Andalus" pitchFamily="18" charset="-78"/>
              </a:rPr>
              <a:t>SVR rates were 48.2% in patients infected with HCV genotype 1 and 79.8% in those infected with genotypes 2 or 3</a:t>
            </a:r>
          </a:p>
          <a:p>
            <a:pPr algn="l"/>
            <a:r>
              <a:rPr lang="en-US" sz="4000" b="1" dirty="0" smtClean="0">
                <a:solidFill>
                  <a:srgbClr val="FF0000"/>
                </a:solidFill>
                <a:latin typeface="Andalus" pitchFamily="18" charset="-78"/>
              </a:rPr>
              <a:t>Adverse events associated with </a:t>
            </a:r>
            <a:r>
              <a:rPr lang="en-US" sz="4000" b="1" dirty="0" err="1" smtClean="0">
                <a:solidFill>
                  <a:srgbClr val="FF0000"/>
                </a:solidFill>
                <a:latin typeface="Andalus" pitchFamily="18" charset="-78"/>
              </a:rPr>
              <a:t>albinterferon</a:t>
            </a:r>
            <a:r>
              <a:rPr lang="en-US" sz="4000" b="1" dirty="0" smtClean="0">
                <a:solidFill>
                  <a:srgbClr val="FF0000"/>
                </a:solidFill>
                <a:latin typeface="Andalus" pitchFamily="18" charset="-78"/>
              </a:rPr>
              <a:t> were comparable to those observed with</a:t>
            </a:r>
            <a:endParaRPr lang="ar-EG" sz="4000" b="1" dirty="0">
              <a:solidFill>
                <a:srgbClr val="FF0000"/>
              </a:solidFill>
              <a:latin typeface="Andalus" pitchFamily="18"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4505739"/>
            <a:ext cx="8820472" cy="2352261"/>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3419872" y="188640"/>
            <a:ext cx="2895600" cy="425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solidFill>
                  <a:schemeClr val="tx2">
                    <a:lumMod val="90000"/>
                  </a:schemeClr>
                </a:solidFill>
              </a:rPr>
              <a:t>Peg-IFN lambda</a:t>
            </a:r>
            <a:endParaRPr lang="ar-EG" sz="6600" b="1" dirty="0">
              <a:solidFill>
                <a:schemeClr val="tx2">
                  <a:lumMod val="90000"/>
                </a:schemeClr>
              </a:solidFill>
            </a:endParaRPr>
          </a:p>
        </p:txBody>
      </p:sp>
      <p:sp>
        <p:nvSpPr>
          <p:cNvPr id="3" name="Content Placeholder 2"/>
          <p:cNvSpPr>
            <a:spLocks noGrp="1"/>
          </p:cNvSpPr>
          <p:nvPr>
            <p:ph idx="1"/>
          </p:nvPr>
        </p:nvSpPr>
        <p:spPr/>
        <p:txBody>
          <a:bodyPr>
            <a:noAutofit/>
          </a:bodyPr>
          <a:lstStyle/>
          <a:p>
            <a:pPr algn="l"/>
            <a:r>
              <a:rPr lang="en-US" sz="3600" b="1" dirty="0" smtClean="0">
                <a:solidFill>
                  <a:srgbClr val="FF0000"/>
                </a:solidFill>
              </a:rPr>
              <a:t>Receptors for Alfa  </a:t>
            </a:r>
            <a:r>
              <a:rPr lang="en-US" sz="3600" b="1" dirty="0" err="1" smtClean="0">
                <a:solidFill>
                  <a:srgbClr val="FF0000"/>
                </a:solidFill>
              </a:rPr>
              <a:t>Interferons</a:t>
            </a:r>
            <a:r>
              <a:rPr lang="en-US" sz="3600" b="1" dirty="0" smtClean="0">
                <a:solidFill>
                  <a:srgbClr val="FF0000"/>
                </a:solidFill>
              </a:rPr>
              <a:t> are widely distributed on many cell types, possibly contributing to adverse effects. </a:t>
            </a:r>
          </a:p>
          <a:p>
            <a:pPr algn="l"/>
            <a:r>
              <a:rPr lang="en-US" sz="3600" b="1" dirty="0" smtClean="0">
                <a:solidFill>
                  <a:srgbClr val="FF0000"/>
                </a:solidFill>
              </a:rPr>
              <a:t>Receptors for interferon lambda are expressed on </a:t>
            </a:r>
            <a:r>
              <a:rPr lang="en-US" sz="3600" b="1" dirty="0" err="1" smtClean="0">
                <a:solidFill>
                  <a:srgbClr val="FF0000"/>
                </a:solidFill>
              </a:rPr>
              <a:t>hepatocytes</a:t>
            </a:r>
            <a:r>
              <a:rPr lang="en-US" sz="3600" b="1" dirty="0" smtClean="0">
                <a:solidFill>
                  <a:srgbClr val="FF0000"/>
                </a:solidFill>
              </a:rPr>
              <a:t>, but expression is lower on hematologic cells and non </a:t>
            </a:r>
            <a:r>
              <a:rPr lang="en-US" sz="3600" b="1" dirty="0" err="1" smtClean="0">
                <a:solidFill>
                  <a:srgbClr val="FF0000"/>
                </a:solidFill>
              </a:rPr>
              <a:t>hepatocyte</a:t>
            </a:r>
            <a:r>
              <a:rPr lang="en-US" sz="3600" b="1" dirty="0" smtClean="0">
                <a:solidFill>
                  <a:srgbClr val="FF0000"/>
                </a:solidFill>
              </a:rPr>
              <a:t> liver cells</a:t>
            </a:r>
            <a:endParaRPr lang="ar-EG" sz="36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31829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6930" y="1"/>
            <a:ext cx="9210929" cy="6944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332656"/>
            <a:ext cx="7704856" cy="5262979"/>
          </a:xfrm>
          <a:prstGeom prst="rect">
            <a:avLst/>
          </a:prstGeom>
        </p:spPr>
        <p:txBody>
          <a:bodyPr wrap="square">
            <a:spAutoFit/>
          </a:bodyPr>
          <a:lstStyle/>
          <a:p>
            <a:pPr algn="l"/>
            <a:r>
              <a:rPr lang="en-US" sz="4800" b="1" dirty="0" smtClean="0">
                <a:cs typeface="+mj-cs"/>
              </a:rPr>
              <a:t>Interferon-</a:t>
            </a:r>
            <a:r>
              <a:rPr lang="el-GR" sz="4800" b="1" dirty="0" smtClean="0">
                <a:cs typeface="+mj-cs"/>
              </a:rPr>
              <a:t>λ</a:t>
            </a:r>
            <a:r>
              <a:rPr lang="en-US" sz="4800" b="1" dirty="0" smtClean="0">
                <a:solidFill>
                  <a:srgbClr val="FF0000"/>
                </a:solidFill>
                <a:cs typeface="+mj-cs"/>
              </a:rPr>
              <a:t>;Cytokine family discovered via computational prediction from genomic sequence </a:t>
            </a:r>
            <a:r>
              <a:rPr lang="en-US" sz="4800" b="1" i="1" dirty="0" smtClean="0">
                <a:solidFill>
                  <a:srgbClr val="FF0000"/>
                </a:solidFill>
                <a:cs typeface="+mj-cs"/>
              </a:rPr>
              <a:t>IL29(interferon-λ1)</a:t>
            </a:r>
          </a:p>
          <a:p>
            <a:pPr algn="l"/>
            <a:r>
              <a:rPr lang="en-US" sz="4800" b="1" i="1" dirty="0" smtClean="0">
                <a:solidFill>
                  <a:srgbClr val="FF0000"/>
                </a:solidFill>
                <a:cs typeface="+mj-cs"/>
              </a:rPr>
              <a:t>IL28A(interferon-</a:t>
            </a:r>
            <a:r>
              <a:rPr lang="el-GR" sz="4800" b="1" i="1" dirty="0" smtClean="0">
                <a:solidFill>
                  <a:srgbClr val="FF0000"/>
                </a:solidFill>
                <a:cs typeface="+mj-cs"/>
              </a:rPr>
              <a:t>λ2)</a:t>
            </a:r>
          </a:p>
          <a:p>
            <a:pPr algn="l"/>
            <a:r>
              <a:rPr lang="en-US" sz="4800" b="1" i="1" dirty="0" smtClean="0">
                <a:solidFill>
                  <a:srgbClr val="FF0000"/>
                </a:solidFill>
                <a:cs typeface="+mj-cs"/>
              </a:rPr>
              <a:t>IL28B(interferon-</a:t>
            </a:r>
            <a:r>
              <a:rPr lang="el-GR" sz="4800" b="1" i="1" dirty="0" smtClean="0">
                <a:solidFill>
                  <a:srgbClr val="FF0000"/>
                </a:solidFill>
                <a:cs typeface="+mj-cs"/>
              </a:rPr>
              <a:t>λ3)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rgbClr val="FF0000"/>
                </a:solidFill>
              </a:rPr>
              <a:t>Peg-IFN lambda</a:t>
            </a:r>
            <a:endParaRPr lang="ar-EG" sz="6000" b="1" dirty="0">
              <a:solidFill>
                <a:srgbClr val="FF0000"/>
              </a:solidFill>
            </a:endParaRPr>
          </a:p>
        </p:txBody>
      </p:sp>
      <p:sp>
        <p:nvSpPr>
          <p:cNvPr id="3" name="Content Placeholder 2"/>
          <p:cNvSpPr>
            <a:spLocks noGrp="1"/>
          </p:cNvSpPr>
          <p:nvPr>
            <p:ph idx="1"/>
          </p:nvPr>
        </p:nvSpPr>
        <p:spPr/>
        <p:txBody>
          <a:bodyPr>
            <a:normAutofit lnSpcReduction="10000"/>
          </a:bodyPr>
          <a:lstStyle/>
          <a:p>
            <a:pPr algn="l"/>
            <a:r>
              <a:rPr lang="en-US" sz="3200" b="1" dirty="0" smtClean="0">
                <a:solidFill>
                  <a:srgbClr val="FF0000"/>
                </a:solidFill>
              </a:rPr>
              <a:t>current therapies with </a:t>
            </a:r>
            <a:r>
              <a:rPr lang="en-US" sz="3200" b="1" dirty="0" smtClean="0"/>
              <a:t>Peg-IFN </a:t>
            </a:r>
            <a:r>
              <a:rPr lang="en-US" sz="3200" b="1" dirty="0" smtClean="0"/>
              <a:t>ALFA </a:t>
            </a:r>
            <a:r>
              <a:rPr lang="en-US" sz="3200" b="1" dirty="0" smtClean="0">
                <a:solidFill>
                  <a:srgbClr val="FF0000"/>
                </a:solidFill>
              </a:rPr>
              <a:t>are </a:t>
            </a:r>
            <a:r>
              <a:rPr lang="en-US" sz="3200" b="1" dirty="0" smtClean="0"/>
              <a:t>limited</a:t>
            </a:r>
            <a:r>
              <a:rPr lang="en-US" sz="3200" b="1" dirty="0" smtClean="0">
                <a:solidFill>
                  <a:srgbClr val="FF0000"/>
                </a:solidFill>
              </a:rPr>
              <a:t> by, frequent adverse events, and suboptimal efficacy.</a:t>
            </a:r>
          </a:p>
          <a:p>
            <a:pPr algn="l">
              <a:buNone/>
            </a:pPr>
            <a:r>
              <a:rPr lang="en-US" sz="3200" b="1" dirty="0" smtClean="0">
                <a:solidFill>
                  <a:srgbClr val="FF0000"/>
                </a:solidFill>
              </a:rPr>
              <a:t>Peg-IFN lambda </a:t>
            </a:r>
            <a:r>
              <a:rPr lang="en-US" sz="3200" b="1" dirty="0" smtClean="0"/>
              <a:t>might be a useful alternative</a:t>
            </a:r>
            <a:r>
              <a:rPr lang="en-US" sz="3200" b="1" dirty="0" smtClean="0">
                <a:solidFill>
                  <a:srgbClr val="FF0000"/>
                </a:solidFill>
              </a:rPr>
              <a:t> for some patients.</a:t>
            </a:r>
          </a:p>
          <a:p>
            <a:pPr algn="l">
              <a:buNone/>
            </a:pPr>
            <a:r>
              <a:rPr lang="en-US" sz="3200" b="1" dirty="0" smtClean="0">
                <a:solidFill>
                  <a:srgbClr val="FF0000"/>
                </a:solidFill>
              </a:rPr>
              <a:t> It shares </a:t>
            </a:r>
            <a:r>
              <a:rPr lang="en-US" sz="3200" b="1" dirty="0" smtClean="0"/>
              <a:t>functional similarities </a:t>
            </a:r>
            <a:r>
              <a:rPr lang="en-US" sz="3200" b="1" dirty="0" smtClean="0">
                <a:solidFill>
                  <a:srgbClr val="FF0000"/>
                </a:solidFill>
              </a:rPr>
              <a:t>with the </a:t>
            </a:r>
            <a:r>
              <a:rPr lang="en-US" sz="3200" b="1" dirty="0" err="1" smtClean="0">
                <a:solidFill>
                  <a:srgbClr val="FF0000"/>
                </a:solidFill>
              </a:rPr>
              <a:t>alfa</a:t>
            </a:r>
            <a:r>
              <a:rPr lang="en-US" sz="3200" b="1" dirty="0" smtClean="0">
                <a:solidFill>
                  <a:srgbClr val="FF0000"/>
                </a:solidFill>
              </a:rPr>
              <a:t> </a:t>
            </a:r>
            <a:r>
              <a:rPr lang="en-US" sz="3200" b="1" dirty="0" err="1" smtClean="0">
                <a:solidFill>
                  <a:srgbClr val="FF0000"/>
                </a:solidFill>
              </a:rPr>
              <a:t>interferons</a:t>
            </a:r>
            <a:r>
              <a:rPr lang="en-US" sz="3200" b="1" dirty="0" smtClean="0">
                <a:solidFill>
                  <a:srgbClr val="FF0000"/>
                </a:solidFill>
              </a:rPr>
              <a:t> .</a:t>
            </a:r>
          </a:p>
          <a:p>
            <a:pPr algn="l">
              <a:buNone/>
            </a:pPr>
            <a:r>
              <a:rPr lang="en-US" sz="3200" b="1" dirty="0" smtClean="0">
                <a:solidFill>
                  <a:srgbClr val="FF0000"/>
                </a:solidFill>
              </a:rPr>
              <a:t> uses the </a:t>
            </a:r>
            <a:r>
              <a:rPr lang="en-US" sz="3200" b="1" dirty="0" smtClean="0"/>
              <a:t>same intracellular signal </a:t>
            </a:r>
            <a:r>
              <a:rPr lang="en-US" sz="3200" b="1" dirty="0" smtClean="0">
                <a:solidFill>
                  <a:srgbClr val="FF0000"/>
                </a:solidFill>
              </a:rPr>
              <a:t>transduction pathways. </a:t>
            </a:r>
            <a:endParaRPr lang="ar-EG" sz="3200"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66197"/>
            <a:ext cx="9144000" cy="69903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196752"/>
            <a:ext cx="7848872" cy="3970318"/>
          </a:xfrm>
          <a:prstGeom prst="rect">
            <a:avLst/>
          </a:prstGeom>
        </p:spPr>
        <p:txBody>
          <a:bodyPr wrap="square">
            <a:spAutoFit/>
          </a:bodyPr>
          <a:lstStyle/>
          <a:p>
            <a:pPr algn="l"/>
            <a:r>
              <a:rPr lang="en-US" sz="3600" b="1" dirty="0" smtClean="0"/>
              <a:t>Compared with Peg-IFN alfa-2a, </a:t>
            </a:r>
            <a:r>
              <a:rPr lang="en-US" sz="3600" b="1" dirty="0" smtClean="0">
                <a:solidFill>
                  <a:srgbClr val="FF0000"/>
                </a:solidFill>
              </a:rPr>
              <a:t>Peg-IFN lambda-1 "showed more rapid and a slightly more profound antiviral activity</a:t>
            </a:r>
            <a:r>
              <a:rPr lang="en-US" sz="3600" b="1" dirty="0" smtClean="0"/>
              <a:t> over the first weeks of therapy in </a:t>
            </a:r>
            <a:r>
              <a:rPr lang="en-US" sz="3600" b="1" dirty="0" smtClean="0">
                <a:solidFill>
                  <a:srgbClr val="FF0000"/>
                </a:solidFill>
              </a:rPr>
              <a:t>genotype 1 and 4 </a:t>
            </a:r>
            <a:r>
              <a:rPr lang="en-US" sz="3600" b="1" dirty="0" smtClean="0"/>
              <a:t>[infected patients] and [in genotype] 2 and 3 infected patients.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476672"/>
            <a:ext cx="7848872" cy="6186309"/>
          </a:xfrm>
          <a:prstGeom prst="rect">
            <a:avLst/>
          </a:prstGeom>
        </p:spPr>
        <p:txBody>
          <a:bodyPr wrap="square">
            <a:spAutoFit/>
          </a:bodyPr>
          <a:lstStyle/>
          <a:p>
            <a:pPr algn="l"/>
            <a:r>
              <a:rPr lang="en-US" sz="3600" b="1" dirty="0" smtClean="0">
                <a:solidFill>
                  <a:srgbClr val="FF0000"/>
                </a:solidFill>
              </a:rPr>
              <a:t>The </a:t>
            </a:r>
            <a:r>
              <a:rPr lang="en-US" sz="3600" b="1" dirty="0" err="1" smtClean="0">
                <a:solidFill>
                  <a:srgbClr val="FF0000"/>
                </a:solidFill>
              </a:rPr>
              <a:t>cEVR</a:t>
            </a:r>
            <a:r>
              <a:rPr lang="en-US" sz="3600" b="1" dirty="0" smtClean="0">
                <a:solidFill>
                  <a:srgbClr val="FF0000"/>
                </a:solidFill>
              </a:rPr>
              <a:t> </a:t>
            </a:r>
            <a:r>
              <a:rPr lang="en-US" sz="3600" b="1" dirty="0" smtClean="0"/>
              <a:t>[complete early viral response] rates, negativity at week 12, for genotype 1 and 4 infected patients . . . showed </a:t>
            </a:r>
            <a:r>
              <a:rPr lang="en-US" sz="3600" b="1" dirty="0" smtClean="0">
                <a:solidFill>
                  <a:srgbClr val="FF0000"/>
                </a:solidFill>
              </a:rPr>
              <a:t>significantly enhanced </a:t>
            </a:r>
            <a:r>
              <a:rPr lang="en-US" sz="3600" b="1" dirty="0" err="1" smtClean="0">
                <a:solidFill>
                  <a:srgbClr val="FF0000"/>
                </a:solidFill>
              </a:rPr>
              <a:t>virologic</a:t>
            </a:r>
            <a:r>
              <a:rPr lang="en-US" sz="3600" b="1" dirty="0" smtClean="0">
                <a:solidFill>
                  <a:srgbClr val="FF0000"/>
                </a:solidFill>
              </a:rPr>
              <a:t> responses</a:t>
            </a:r>
            <a:r>
              <a:rPr lang="en-US" sz="3600" b="1" dirty="0" smtClean="0"/>
              <a:t>, from roughly </a:t>
            </a:r>
            <a:r>
              <a:rPr lang="en-US" sz="3600" b="1" dirty="0" smtClean="0">
                <a:solidFill>
                  <a:srgbClr val="FF0000"/>
                </a:solidFill>
              </a:rPr>
              <a:t>38%</a:t>
            </a:r>
            <a:r>
              <a:rPr lang="en-US" sz="3600" b="1" dirty="0" smtClean="0"/>
              <a:t> for Peg-interferon alfa-2a to levels of </a:t>
            </a:r>
            <a:r>
              <a:rPr lang="en-US" sz="3600" b="1" dirty="0" smtClean="0">
                <a:solidFill>
                  <a:srgbClr val="FF0000"/>
                </a:solidFill>
              </a:rPr>
              <a:t>55% to 56% </a:t>
            </a:r>
            <a:r>
              <a:rPr lang="en-US" sz="3600" b="1" dirty="0" smtClean="0"/>
              <a:t>with the various doses of Peg-interferon lambda.“</a:t>
            </a:r>
          </a:p>
          <a:p>
            <a:pPr algn="l"/>
            <a:r>
              <a:rPr lang="en-US" sz="3600" b="1" dirty="0" smtClean="0"/>
              <a:t> Genotypes 1 and 4 are the most difficult to eradicate with antiviral therapy. </a:t>
            </a:r>
            <a:endParaRPr lang="ar-EG" sz="36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412776"/>
            <a:ext cx="7416824" cy="2862322"/>
          </a:xfrm>
          <a:prstGeom prst="rect">
            <a:avLst/>
          </a:prstGeom>
        </p:spPr>
        <p:txBody>
          <a:bodyPr wrap="square">
            <a:spAutoFit/>
          </a:bodyPr>
          <a:lstStyle/>
          <a:p>
            <a:pPr algn="l"/>
            <a:r>
              <a:rPr lang="en-US" sz="3600" b="1" dirty="0" smtClean="0">
                <a:solidFill>
                  <a:srgbClr val="FF0000"/>
                </a:solidFill>
              </a:rPr>
              <a:t>For genotypes 2 and 3</a:t>
            </a:r>
            <a:r>
              <a:rPr lang="en-US" sz="3600" b="1" dirty="0" smtClean="0"/>
              <a:t>, the </a:t>
            </a:r>
            <a:r>
              <a:rPr lang="en-US" sz="3600" b="1" dirty="0" err="1" smtClean="0"/>
              <a:t>cEVR</a:t>
            </a:r>
            <a:r>
              <a:rPr lang="en-US" sz="3600" b="1" dirty="0" smtClean="0"/>
              <a:t> at 12 weeks was very similar across all dosages of Peg-IFN lambda (83% to 90%), and was similar for Peg-IFN alfa-2a (86%).</a:t>
            </a:r>
            <a:endParaRPr lang="ar-EG" sz="36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340768"/>
            <a:ext cx="7920880" cy="4524315"/>
          </a:xfrm>
          <a:prstGeom prst="rect">
            <a:avLst/>
          </a:prstGeom>
        </p:spPr>
        <p:txBody>
          <a:bodyPr wrap="square">
            <a:spAutoFit/>
          </a:bodyPr>
          <a:lstStyle/>
          <a:p>
            <a:pPr algn="l"/>
            <a:r>
              <a:rPr lang="en-US" sz="3200" b="1" dirty="0" smtClean="0"/>
              <a:t>Peg-IFN lambda had </a:t>
            </a:r>
            <a:r>
              <a:rPr lang="en-US" sz="3200" b="1" dirty="0" smtClean="0">
                <a:solidFill>
                  <a:srgbClr val="FF0000"/>
                </a:solidFill>
              </a:rPr>
              <a:t>a better adverse-effect </a:t>
            </a:r>
            <a:r>
              <a:rPr lang="en-US" sz="3200" b="1" dirty="0" smtClean="0"/>
              <a:t>profile than Peg-IFN alfa-2a. "There was no dose-dependency of the side effects for the 3 doses of interferon lambda," .</a:t>
            </a:r>
          </a:p>
          <a:p>
            <a:pPr algn="l"/>
            <a:r>
              <a:rPr lang="en-US" sz="3200" b="1" dirty="0" smtClean="0"/>
              <a:t>"There were </a:t>
            </a:r>
            <a:r>
              <a:rPr lang="en-US" sz="3200" b="1" dirty="0" smtClean="0">
                <a:solidFill>
                  <a:srgbClr val="FF0000"/>
                </a:solidFill>
              </a:rPr>
              <a:t>big differences, profound differences, in particular for the flu-like symptoms</a:t>
            </a:r>
            <a:r>
              <a:rPr lang="en-US" sz="3200" b="1" dirty="0" smtClean="0"/>
              <a:t>, which in some instances were 4 to 5 times higher with interferon </a:t>
            </a:r>
            <a:r>
              <a:rPr lang="en-US" sz="3200" b="1" dirty="0" err="1" smtClean="0"/>
              <a:t>alfa</a:t>
            </a:r>
            <a:r>
              <a:rPr lang="en-US" sz="3200" b="1" dirty="0" smtClean="0"/>
              <a:t> than with interferon lambda."</a:t>
            </a:r>
            <a:endParaRPr lang="ar-EG" sz="3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068960"/>
            <a:ext cx="7772400" cy="1975104"/>
          </a:xfrm>
        </p:spPr>
        <p:txBody>
          <a:bodyPr>
            <a:noAutofit/>
          </a:bodyPr>
          <a:lstStyle/>
          <a:p>
            <a:r>
              <a:rPr lang="en-US" sz="8000" b="1" dirty="0" smtClean="0">
                <a:solidFill>
                  <a:srgbClr val="FF0000"/>
                </a:solidFill>
              </a:rPr>
              <a:t>CLINCAL COURSE IN HCV</a:t>
            </a:r>
            <a:endParaRPr lang="ar-EG" sz="8000" b="1" dirty="0">
              <a:solidFill>
                <a:srgbClr val="FF0000"/>
              </a:solidFill>
            </a:endParaRPr>
          </a:p>
        </p:txBody>
      </p:sp>
      <p:sp>
        <p:nvSpPr>
          <p:cNvPr id="4" name="Subtitle 3"/>
          <p:cNvSpPr>
            <a:spLocks noGrp="1"/>
          </p:cNvSpPr>
          <p:nvPr>
            <p:ph type="subTitle" idx="1"/>
          </p:nvPr>
        </p:nvSpPr>
        <p:spPr>
          <a:xfrm>
            <a:off x="395536" y="188640"/>
            <a:ext cx="7041976" cy="2232248"/>
          </a:xfrm>
        </p:spPr>
        <p:txBody>
          <a:bodyPr>
            <a:noAutofit/>
          </a:bodyPr>
          <a:lstStyle/>
          <a:p>
            <a:pPr algn="l"/>
            <a:r>
              <a:rPr lang="en-US" sz="4000" b="1" dirty="0" smtClean="0">
                <a:solidFill>
                  <a:srgbClr val="FF0000"/>
                </a:solidFill>
              </a:rPr>
              <a:t>Dr MOHAMMED EMAM</a:t>
            </a:r>
            <a:endParaRPr lang="en-US" b="1" dirty="0" smtClean="0">
              <a:solidFill>
                <a:srgbClr val="FF0000"/>
              </a:solidFill>
            </a:endParaRPr>
          </a:p>
          <a:p>
            <a:pPr algn="l"/>
            <a:r>
              <a:rPr lang="en-US" sz="1400" b="1" dirty="0" smtClean="0">
                <a:solidFill>
                  <a:srgbClr val="FF0000"/>
                </a:solidFill>
              </a:rPr>
              <a:t>PROF. GASTROENTROLOGY AND HEPATOLOGY    </a:t>
            </a:r>
          </a:p>
          <a:p>
            <a:pPr algn="l"/>
            <a:r>
              <a:rPr lang="en-US" sz="1400" b="1" dirty="0" smtClean="0">
                <a:solidFill>
                  <a:srgbClr val="FF0000"/>
                </a:solidFill>
              </a:rPr>
              <a:t>                        ZAGAZIG UNIVERSITY            </a:t>
            </a:r>
            <a:endParaRPr lang="ar-EG" sz="1400" b="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20688"/>
            <a:ext cx="8208912" cy="5693866"/>
          </a:xfrm>
          <a:prstGeom prst="rect">
            <a:avLst/>
          </a:prstGeom>
        </p:spPr>
        <p:txBody>
          <a:bodyPr wrap="square">
            <a:spAutoFit/>
          </a:bodyPr>
          <a:lstStyle/>
          <a:p>
            <a:pPr algn="l"/>
            <a:r>
              <a:rPr lang="en-US" sz="2800" b="1" dirty="0" smtClean="0">
                <a:solidFill>
                  <a:srgbClr val="FF0000"/>
                </a:solidFill>
              </a:rPr>
              <a:t>Flu-like symptoms </a:t>
            </a:r>
            <a:r>
              <a:rPr lang="en-US" sz="2800" b="1" dirty="0" smtClean="0"/>
              <a:t>occurred in 42.9% of patients receiving Peg-IFN alfa-2a but in only 9.7% to 12.5% of those receiving Peg-IFN lambda. </a:t>
            </a:r>
          </a:p>
          <a:p>
            <a:pPr algn="l"/>
            <a:endParaRPr lang="en-US" sz="2800" b="1" dirty="0" smtClean="0"/>
          </a:p>
          <a:p>
            <a:pPr algn="l"/>
            <a:r>
              <a:rPr lang="en-US" sz="2800" b="1" dirty="0" smtClean="0">
                <a:solidFill>
                  <a:srgbClr val="FF0000"/>
                </a:solidFill>
              </a:rPr>
              <a:t>Musculoskeletal symptoms </a:t>
            </a:r>
            <a:r>
              <a:rPr lang="en-US" sz="2800" b="1" dirty="0" smtClean="0"/>
              <a:t>affected 46.6% of the Peg-IFN alfa-2a group but only 14.2% to 18.0% of the Peg-IFN lambda group. </a:t>
            </a:r>
          </a:p>
          <a:p>
            <a:pPr algn="l"/>
            <a:endParaRPr lang="en-US" sz="2800" b="1" dirty="0" smtClean="0"/>
          </a:p>
          <a:p>
            <a:pPr algn="l"/>
            <a:r>
              <a:rPr lang="en-US" sz="2800" b="1" dirty="0" smtClean="0"/>
              <a:t>longer therapy and observations will be required to see if there is a difference in the </a:t>
            </a:r>
            <a:r>
              <a:rPr lang="en-US" sz="2800" b="1" dirty="0" smtClean="0">
                <a:solidFill>
                  <a:srgbClr val="FF0000"/>
                </a:solidFill>
              </a:rPr>
              <a:t>neuropsychiatric adverse effects</a:t>
            </a:r>
            <a:r>
              <a:rPr lang="en-US" sz="2800" b="1" dirty="0" smtClean="0"/>
              <a:t>, such as depression and irritability, that have been associated with the 2 forms of interferon</a:t>
            </a:r>
            <a:endParaRPr lang="ar-EG" sz="28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556792"/>
            <a:ext cx="7560840" cy="4524315"/>
          </a:xfrm>
          <a:prstGeom prst="rect">
            <a:avLst/>
          </a:prstGeom>
        </p:spPr>
        <p:txBody>
          <a:bodyPr wrap="square">
            <a:spAutoFit/>
          </a:bodyPr>
          <a:lstStyle/>
          <a:p>
            <a:pPr algn="l"/>
            <a:r>
              <a:rPr lang="en-US" sz="3200" b="1" dirty="0" smtClean="0">
                <a:solidFill>
                  <a:srgbClr val="FF0000"/>
                </a:solidFill>
              </a:rPr>
              <a:t>Fewer hematologic abnormalities </a:t>
            </a:r>
            <a:r>
              <a:rPr lang="en-US" sz="3200" b="1" dirty="0" smtClean="0"/>
              <a:t>occurred with Peg-IFN lambda, including anemia, </a:t>
            </a:r>
            <a:r>
              <a:rPr lang="en-US" sz="3200" b="1" dirty="0" err="1" smtClean="0"/>
              <a:t>neutropenia</a:t>
            </a:r>
            <a:r>
              <a:rPr lang="en-US" sz="3200" b="1" dirty="0" smtClean="0"/>
              <a:t>, and thrombocytopenia. </a:t>
            </a:r>
          </a:p>
          <a:p>
            <a:pPr algn="l"/>
            <a:r>
              <a:rPr lang="en-US" sz="3200" b="1" dirty="0" smtClean="0"/>
              <a:t>Anemia necessitated RIBAVIRIN dose reductions for 12.8% of the Peg-IFN alfa-2a group but in no more than 2.3% of the patients in any of the 3 Peg-IFN lambda groups.</a:t>
            </a:r>
            <a:endParaRPr lang="ar-EG" sz="32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7632848" cy="5509200"/>
          </a:xfrm>
          <a:prstGeom prst="rect">
            <a:avLst/>
          </a:prstGeom>
        </p:spPr>
        <p:txBody>
          <a:bodyPr wrap="square">
            <a:spAutoFit/>
          </a:bodyPr>
          <a:lstStyle/>
          <a:p>
            <a:pPr algn="l"/>
            <a:r>
              <a:rPr lang="en-US" sz="3200" b="1" dirty="0" smtClean="0"/>
              <a:t>However, treatment-</a:t>
            </a:r>
            <a:r>
              <a:rPr lang="en-US" sz="3200" b="1" dirty="0" smtClean="0">
                <a:solidFill>
                  <a:srgbClr val="FF0000"/>
                </a:solidFill>
              </a:rPr>
              <a:t>emergent liver-related laboratory abnormalities </a:t>
            </a:r>
            <a:r>
              <a:rPr lang="en-US" sz="3200" b="1" dirty="0" smtClean="0"/>
              <a:t>occurred </a:t>
            </a:r>
            <a:endParaRPr lang="ar-EG" sz="3200" b="1" dirty="0" smtClean="0"/>
          </a:p>
          <a:p>
            <a:pPr algn="l"/>
            <a:r>
              <a:rPr lang="en-US" sz="3200" b="1" dirty="0" smtClean="0"/>
              <a:t>more frequently with Peg-IFN lambda. </a:t>
            </a:r>
          </a:p>
          <a:p>
            <a:pPr algn="l"/>
            <a:endParaRPr lang="en-US" sz="3200" b="1" dirty="0" smtClean="0"/>
          </a:p>
          <a:p>
            <a:pPr algn="l"/>
            <a:r>
              <a:rPr lang="en-US" sz="3200" b="1" dirty="0" smtClean="0"/>
              <a:t>Treatment with Peg-interferon lambda had a higher rate of patients showing increased </a:t>
            </a:r>
            <a:r>
              <a:rPr lang="en-US" sz="3200" b="1" dirty="0" err="1" smtClean="0">
                <a:solidFill>
                  <a:srgbClr val="FF0000"/>
                </a:solidFill>
              </a:rPr>
              <a:t>aminotransferase</a:t>
            </a:r>
            <a:r>
              <a:rPr lang="en-US" sz="3200" b="1" dirty="0" smtClean="0"/>
              <a:t>; this was particularly visible for patients receiving the 240 </a:t>
            </a:r>
            <a:r>
              <a:rPr lang="en-US" sz="3200" b="1" dirty="0" err="1" smtClean="0"/>
              <a:t>μg</a:t>
            </a:r>
            <a:r>
              <a:rPr lang="en-US" sz="3200" b="1" dirty="0" smtClean="0"/>
              <a:t> dose of interferon lambda. . . . but was not that prevalent in patients receiving only 120 or 180 </a:t>
            </a:r>
            <a:r>
              <a:rPr lang="en-US" sz="3200" b="1" dirty="0" err="1" smtClean="0"/>
              <a:t>μg</a:t>
            </a:r>
            <a:endParaRPr lang="ar-EG" sz="32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268760"/>
            <a:ext cx="8424936" cy="4278094"/>
          </a:xfrm>
          <a:prstGeom prst="rect">
            <a:avLst/>
          </a:prstGeom>
        </p:spPr>
        <p:txBody>
          <a:bodyPr wrap="square">
            <a:spAutoFit/>
          </a:bodyPr>
          <a:lstStyle/>
          <a:p>
            <a:pPr algn="l"/>
            <a:r>
              <a:rPr lang="en-US" sz="3200" b="1" dirty="0" smtClean="0"/>
              <a:t>The incidence of elevations in serum </a:t>
            </a:r>
            <a:r>
              <a:rPr lang="en-US" sz="3200" b="1" dirty="0" err="1" smtClean="0"/>
              <a:t>bilirubin</a:t>
            </a:r>
            <a:r>
              <a:rPr lang="en-US" sz="3200" b="1" dirty="0" smtClean="0"/>
              <a:t> level was highest at the 2 higher doses of Peg-IFN lambda, and especially at the highest dose Considering the </a:t>
            </a:r>
            <a:r>
              <a:rPr lang="en-US" sz="3200" b="1" dirty="0" err="1" smtClean="0"/>
              <a:t>alanine</a:t>
            </a:r>
            <a:r>
              <a:rPr lang="en-US" sz="3200" b="1" dirty="0" smtClean="0"/>
              <a:t> </a:t>
            </a:r>
            <a:r>
              <a:rPr lang="en-US" sz="3200" b="1" dirty="0" err="1" smtClean="0"/>
              <a:t>transaminase</a:t>
            </a:r>
            <a:r>
              <a:rPr lang="en-US" sz="3200" b="1" dirty="0" smtClean="0"/>
              <a:t> and </a:t>
            </a:r>
            <a:r>
              <a:rPr lang="en-US" sz="3200" b="1" dirty="0" err="1" smtClean="0"/>
              <a:t>bilirubin</a:t>
            </a:r>
            <a:r>
              <a:rPr lang="en-US" sz="3200" b="1" dirty="0" smtClean="0"/>
              <a:t> elevations at the highest dose, "we suspect that they may go for one of the lower doses </a:t>
            </a:r>
          </a:p>
          <a:p>
            <a:pPr algn="l"/>
            <a:r>
              <a:rPr lang="en-US" sz="3200" b="1" dirty="0" smtClean="0"/>
              <a:t>             (</a:t>
            </a:r>
            <a:r>
              <a:rPr lang="en-US" sz="1600" dirty="0" smtClean="0"/>
              <a:t>European Association for the Study of the Liver (EASL) 46th Annual Meeting. </a:t>
            </a:r>
            <a:r>
              <a:rPr lang="ar-EG" sz="1600" dirty="0" smtClean="0"/>
              <a:t>(</a:t>
            </a:r>
            <a:r>
              <a:rPr lang="en-US" sz="1600" b="1" dirty="0" smtClean="0"/>
              <a:t>Presented April 2, 2011</a:t>
            </a:r>
            <a:r>
              <a:rPr lang="ar-EG" sz="1600" b="1" dirty="0" smtClean="0"/>
              <a:t>س</a:t>
            </a:r>
            <a:endParaRPr lang="ar-EG" sz="32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20688"/>
            <a:ext cx="8496944" cy="6617196"/>
          </a:xfrm>
          <a:prstGeom prst="rect">
            <a:avLst/>
          </a:prstGeom>
        </p:spPr>
        <p:txBody>
          <a:bodyPr wrap="square">
            <a:spAutoFit/>
          </a:bodyPr>
          <a:lstStyle/>
          <a:p>
            <a:pPr algn="l"/>
            <a:r>
              <a:rPr lang="en-US" sz="6000" b="1" dirty="0" smtClean="0">
                <a:solidFill>
                  <a:srgbClr val="FF0000"/>
                </a:solidFill>
              </a:rPr>
              <a:t>Interferon Lambda Beats Interferon </a:t>
            </a:r>
            <a:r>
              <a:rPr lang="en-US" sz="6000" b="1" smtClean="0">
                <a:solidFill>
                  <a:srgbClr val="FF0000"/>
                </a:solidFill>
              </a:rPr>
              <a:t>Alfa-2a . ,</a:t>
            </a:r>
            <a:r>
              <a:rPr lang="en-US" sz="6000" b="1" dirty="0" smtClean="0">
                <a:solidFill>
                  <a:srgbClr val="FF0000"/>
                </a:solidFill>
              </a:rPr>
              <a:t>In addition, Peg-IFN lambda appeared to be better tolerated and safer. </a:t>
            </a:r>
          </a:p>
          <a:p>
            <a:pPr algn="l"/>
            <a:endParaRPr lang="en-US" sz="3200" b="1" dirty="0" smtClean="0"/>
          </a:p>
          <a:p>
            <a:pPr algn="l"/>
            <a:endParaRPr lang="ar-EG"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THE ORAL VARIANT OF IFN-Α </a:t>
            </a:r>
            <a:endParaRPr lang="ar-EG" sz="4400" b="1" dirty="0"/>
          </a:p>
        </p:txBody>
      </p:sp>
      <p:sp>
        <p:nvSpPr>
          <p:cNvPr id="3" name="Content Placeholder 2"/>
          <p:cNvSpPr>
            <a:spLocks noGrp="1"/>
          </p:cNvSpPr>
          <p:nvPr>
            <p:ph idx="1"/>
          </p:nvPr>
        </p:nvSpPr>
        <p:spPr/>
        <p:txBody>
          <a:bodyPr>
            <a:noAutofit/>
          </a:bodyPr>
          <a:lstStyle/>
          <a:p>
            <a:pPr algn="l"/>
            <a:r>
              <a:rPr lang="en-US" sz="4000" b="1" dirty="0" smtClean="0">
                <a:solidFill>
                  <a:srgbClr val="FF0000"/>
                </a:solidFill>
              </a:rPr>
              <a:t>The implantable device for continual long-term delivery of IFN-ω are examples of technologies developed to date for easier drug administration</a:t>
            </a:r>
            <a:endParaRPr lang="ar-EG" sz="4000" b="1"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TARIBAVIRIN</a:t>
            </a:r>
            <a:endParaRPr lang="ar-EG" sz="5400" b="1" dirty="0"/>
          </a:p>
        </p:txBody>
      </p:sp>
      <p:sp>
        <p:nvSpPr>
          <p:cNvPr id="3" name="Content Placeholder 2"/>
          <p:cNvSpPr>
            <a:spLocks noGrp="1"/>
          </p:cNvSpPr>
          <p:nvPr>
            <p:ph idx="1"/>
          </p:nvPr>
        </p:nvSpPr>
        <p:spPr>
          <a:xfrm>
            <a:off x="827584" y="1412776"/>
            <a:ext cx="7772400" cy="4572000"/>
          </a:xfrm>
        </p:spPr>
        <p:txBody>
          <a:bodyPr>
            <a:noAutofit/>
          </a:bodyPr>
          <a:lstStyle/>
          <a:p>
            <a:pPr algn="l"/>
            <a:r>
              <a:rPr lang="en-US" sz="3600" b="1" dirty="0" smtClean="0">
                <a:solidFill>
                  <a:srgbClr val="FF0000"/>
                </a:solidFill>
              </a:rPr>
              <a:t>In terms of RBV, efforts have been extended to reduce the incidence of hematologic side effects through the identification of its less toxic analogues. </a:t>
            </a:r>
          </a:p>
          <a:p>
            <a:pPr algn="l"/>
            <a:r>
              <a:rPr lang="en-US" sz="3600" b="1" dirty="0" err="1" smtClean="0"/>
              <a:t>Taribavirin</a:t>
            </a:r>
            <a:r>
              <a:rPr lang="en-US" sz="3600" b="1" dirty="0" smtClean="0">
                <a:solidFill>
                  <a:srgbClr val="FF0000"/>
                </a:solidFill>
              </a:rPr>
              <a:t>* is an RBV </a:t>
            </a:r>
            <a:r>
              <a:rPr lang="en-US" sz="3600" b="1" dirty="0" err="1" smtClean="0">
                <a:solidFill>
                  <a:srgbClr val="FF0000"/>
                </a:solidFill>
              </a:rPr>
              <a:t>prodrug</a:t>
            </a:r>
            <a:r>
              <a:rPr lang="en-US" sz="3600" b="1" dirty="0" smtClean="0">
                <a:solidFill>
                  <a:srgbClr val="FF0000"/>
                </a:solidFill>
              </a:rPr>
              <a:t> that is preferentially taken up by </a:t>
            </a:r>
            <a:r>
              <a:rPr lang="en-US" sz="3600" b="1" dirty="0" err="1" smtClean="0">
                <a:solidFill>
                  <a:srgbClr val="FF0000"/>
                </a:solidFill>
              </a:rPr>
              <a:t>hepatocytes</a:t>
            </a:r>
            <a:r>
              <a:rPr lang="en-US" sz="3600" b="1" dirty="0" smtClean="0">
                <a:solidFill>
                  <a:srgbClr val="FF0000"/>
                </a:solidFill>
              </a:rPr>
              <a:t> and, therefore, be less potent in inducing anemia. </a:t>
            </a:r>
            <a:endParaRPr lang="ar-EG" sz="3600" b="1"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cs typeface="+mn-cs"/>
              </a:rPr>
              <a:t>T</a:t>
            </a:r>
            <a:r>
              <a:rPr lang="en-US" sz="4800" dirty="0" smtClean="0"/>
              <a:t>ARIBAVIRIN</a:t>
            </a:r>
            <a:endParaRPr lang="ar-EG" sz="4800" dirty="0"/>
          </a:p>
        </p:txBody>
      </p:sp>
      <p:sp>
        <p:nvSpPr>
          <p:cNvPr id="3" name="Content Placeholder 2"/>
          <p:cNvSpPr>
            <a:spLocks noGrp="1"/>
          </p:cNvSpPr>
          <p:nvPr>
            <p:ph idx="1"/>
          </p:nvPr>
        </p:nvSpPr>
        <p:spPr/>
        <p:txBody>
          <a:bodyPr>
            <a:normAutofit lnSpcReduction="10000"/>
          </a:bodyPr>
          <a:lstStyle/>
          <a:p>
            <a:pPr algn="l"/>
            <a:r>
              <a:rPr lang="en-US" b="1" dirty="0" smtClean="0">
                <a:solidFill>
                  <a:srgbClr val="FF0000"/>
                </a:solidFill>
              </a:rPr>
              <a:t>Although phase 3 clinical trials in which </a:t>
            </a:r>
            <a:r>
              <a:rPr lang="en-US" b="1" dirty="0" err="1" smtClean="0">
                <a:solidFill>
                  <a:srgbClr val="FF0000"/>
                </a:solidFill>
              </a:rPr>
              <a:t>taribavirin</a:t>
            </a:r>
            <a:r>
              <a:rPr lang="en-US" b="1" dirty="0" smtClean="0">
                <a:solidFill>
                  <a:srgbClr val="FF0000"/>
                </a:solidFill>
              </a:rPr>
              <a:t> was combined with PEG-IFN did not achieve the efficacy obtained with standard-of-care therapy, hematologic side effects were significantly decreased compared with PEG-IFN/RBV.</a:t>
            </a:r>
            <a:r>
              <a:rPr lang="en-US" b="1" baseline="30000" dirty="0" smtClean="0">
                <a:solidFill>
                  <a:srgbClr val="FF0000"/>
                </a:solidFill>
              </a:rPr>
              <a:t>[</a:t>
            </a:r>
          </a:p>
          <a:p>
            <a:pPr algn="l"/>
            <a:r>
              <a:rPr lang="en-US" b="1" dirty="0" smtClean="0">
                <a:solidFill>
                  <a:srgbClr val="FF0000"/>
                </a:solidFill>
              </a:rPr>
              <a:t>However, because a uniform dose of </a:t>
            </a:r>
            <a:r>
              <a:rPr lang="en-US" b="1" dirty="0" err="1" smtClean="0">
                <a:solidFill>
                  <a:srgbClr val="FF0000"/>
                </a:solidFill>
              </a:rPr>
              <a:t>taribavirin</a:t>
            </a:r>
            <a:r>
              <a:rPr lang="en-US" b="1" dirty="0" smtClean="0">
                <a:solidFill>
                  <a:srgbClr val="FF0000"/>
                </a:solidFill>
              </a:rPr>
              <a:t> was used in the trial, weight-based dosing might improve the response rates achieved with this drug</a:t>
            </a:r>
            <a:endParaRPr lang="ar-EG" b="1"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772400" cy="914400"/>
          </a:xfrm>
        </p:spPr>
        <p:txBody>
          <a:bodyPr/>
          <a:lstStyle/>
          <a:p>
            <a:r>
              <a:rPr lang="en-US" b="1" dirty="0" smtClean="0"/>
              <a:t>TOLL-LIKE RECEPTOR(TLR)AGONISTS</a:t>
            </a:r>
            <a:endParaRPr lang="ar-EG" b="1" dirty="0"/>
          </a:p>
        </p:txBody>
      </p:sp>
      <p:sp>
        <p:nvSpPr>
          <p:cNvPr id="3" name="Content Placeholder 2"/>
          <p:cNvSpPr>
            <a:spLocks noGrp="1"/>
          </p:cNvSpPr>
          <p:nvPr>
            <p:ph idx="1"/>
          </p:nvPr>
        </p:nvSpPr>
        <p:spPr/>
        <p:txBody>
          <a:bodyPr>
            <a:normAutofit/>
          </a:bodyPr>
          <a:lstStyle/>
          <a:p>
            <a:pPr algn="l"/>
            <a:r>
              <a:rPr lang="en-US" sz="3600" b="1" dirty="0" smtClean="0">
                <a:solidFill>
                  <a:srgbClr val="FF0000"/>
                </a:solidFill>
              </a:rPr>
              <a:t>Augmentation of host immune responses represents another strategy aimed at improving the efficacy of HCV treatment. One such approach was the development of Toll-like receptor (TLR) agonists.*</a:t>
            </a:r>
            <a:endParaRPr lang="ar-EG" sz="3600" b="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TOLL-LIKE RECEPTOR (TLR) AGONISTS</a:t>
            </a:r>
            <a:endParaRPr lang="ar-EG" b="1" dirty="0"/>
          </a:p>
        </p:txBody>
      </p:sp>
      <p:sp>
        <p:nvSpPr>
          <p:cNvPr id="3" name="Content Placeholder 2"/>
          <p:cNvSpPr>
            <a:spLocks noGrp="1"/>
          </p:cNvSpPr>
          <p:nvPr>
            <p:ph idx="1"/>
          </p:nvPr>
        </p:nvSpPr>
        <p:spPr/>
        <p:txBody>
          <a:bodyPr>
            <a:noAutofit/>
          </a:bodyPr>
          <a:lstStyle/>
          <a:p>
            <a:pPr algn="l"/>
            <a:r>
              <a:rPr lang="en-US" sz="4400" b="1" dirty="0" smtClean="0">
                <a:solidFill>
                  <a:srgbClr val="FF0000"/>
                </a:solidFill>
              </a:rPr>
              <a:t>. TLRs are expressed on the surface of immune cells;</a:t>
            </a:r>
          </a:p>
          <a:p>
            <a:pPr algn="l"/>
            <a:r>
              <a:rPr lang="en-US" sz="4400" b="1" dirty="0" smtClean="0">
                <a:solidFill>
                  <a:srgbClr val="FF0000"/>
                </a:solidFill>
              </a:rPr>
              <a:t> They recognize pathogen-associated molecular patterns and subsequently trigger innate and adaptive immune responses. </a:t>
            </a:r>
            <a:endParaRPr lang="ar-EG" sz="44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619672" y="3645024"/>
            <a:ext cx="5718048" cy="977486"/>
          </a:xfrm>
        </p:spPr>
        <p:txBody>
          <a:bodyPr>
            <a:noAutofit/>
          </a:bodyPr>
          <a:lstStyle/>
          <a:p>
            <a:pPr algn="ctr"/>
            <a:r>
              <a:rPr lang="en-US" sz="4000" b="1" dirty="0" smtClean="0">
                <a:solidFill>
                  <a:srgbClr val="FF0000"/>
                </a:solidFill>
              </a:rPr>
              <a:t>DR -MOHAMMED EMAM</a:t>
            </a:r>
          </a:p>
          <a:p>
            <a:pPr algn="ctr"/>
            <a:endParaRPr lang="ar-EG" sz="2800" b="1" dirty="0" smtClean="0">
              <a:solidFill>
                <a:srgbClr val="FF0000"/>
              </a:solidFill>
            </a:endParaRPr>
          </a:p>
          <a:p>
            <a:pPr algn="ctr"/>
            <a:r>
              <a:rPr lang="en-US" sz="2800" b="1" dirty="0" smtClean="0">
                <a:solidFill>
                  <a:srgbClr val="FF0000"/>
                </a:solidFill>
              </a:rPr>
              <a:t>PROF.GASTROENTROLOGY  AND HEPATOLOGY</a:t>
            </a:r>
          </a:p>
          <a:p>
            <a:pPr algn="ctr"/>
            <a:r>
              <a:rPr lang="en-US" sz="2800" b="1" dirty="0" smtClean="0">
                <a:solidFill>
                  <a:srgbClr val="FF0000"/>
                </a:solidFill>
              </a:rPr>
              <a:t>ZAGAZIC UNIVERSITY -EGYPT</a:t>
            </a:r>
            <a:endParaRPr lang="ar-EG" sz="2800" b="1" dirty="0" smtClean="0">
              <a:solidFill>
                <a:srgbClr val="FF0000"/>
              </a:solidFill>
            </a:endParaRPr>
          </a:p>
          <a:p>
            <a:pPr algn="ctr"/>
            <a:r>
              <a:rPr lang="en-US" sz="2800" b="1" dirty="0" smtClean="0">
                <a:solidFill>
                  <a:srgbClr val="FF0000"/>
                </a:solidFill>
              </a:rPr>
              <a:t> </a:t>
            </a:r>
          </a:p>
          <a:p>
            <a:pPr algn="ctr"/>
            <a:r>
              <a:rPr lang="ar-EG" sz="2800" b="1" dirty="0" smtClean="0">
                <a:solidFill>
                  <a:srgbClr val="FF0000"/>
                </a:solidFill>
              </a:rPr>
              <a:t> </a:t>
            </a:r>
          </a:p>
        </p:txBody>
      </p:sp>
      <p:sp>
        <p:nvSpPr>
          <p:cNvPr id="2" name="Title 1"/>
          <p:cNvSpPr>
            <a:spLocks noGrp="1"/>
          </p:cNvSpPr>
          <p:nvPr>
            <p:ph type="title"/>
          </p:nvPr>
        </p:nvSpPr>
        <p:spPr/>
        <p:txBody>
          <a:bodyPr>
            <a:normAutofit fontScale="90000"/>
          </a:bodyPr>
          <a:lstStyle/>
          <a:p>
            <a:r>
              <a:rPr lang="en-US" sz="11500" b="1" dirty="0" smtClean="0">
                <a:solidFill>
                  <a:srgbClr val="FF0000"/>
                </a:solidFill>
              </a:rPr>
              <a:t>SESSION 4</a:t>
            </a:r>
            <a:endParaRPr lang="ar-EG" sz="11500" b="1"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Toll-like receptor (TLR) agonists</a:t>
            </a:r>
            <a:endParaRPr lang="ar-EG" dirty="0"/>
          </a:p>
        </p:txBody>
      </p:sp>
      <p:sp>
        <p:nvSpPr>
          <p:cNvPr id="3" name="Content Placeholder 2"/>
          <p:cNvSpPr>
            <a:spLocks noGrp="1"/>
          </p:cNvSpPr>
          <p:nvPr>
            <p:ph idx="1"/>
          </p:nvPr>
        </p:nvSpPr>
        <p:spPr/>
        <p:txBody>
          <a:bodyPr>
            <a:noAutofit/>
          </a:bodyPr>
          <a:lstStyle/>
          <a:p>
            <a:pPr algn="l"/>
            <a:r>
              <a:rPr lang="en-US" sz="3600" b="1" dirty="0" smtClean="0">
                <a:solidFill>
                  <a:srgbClr val="FF0000"/>
                </a:solidFill>
              </a:rPr>
              <a:t>Several TLR agonists have been developed and have shown some anti-HCV effects in early trials.</a:t>
            </a:r>
            <a:r>
              <a:rPr lang="en-US" sz="3600" b="1" baseline="30000" dirty="0" smtClean="0">
                <a:solidFill>
                  <a:srgbClr val="FF0000"/>
                </a:solidFill>
              </a:rPr>
              <a:t>[38]</a:t>
            </a:r>
            <a:r>
              <a:rPr lang="en-US" sz="3600" b="1" dirty="0" smtClean="0">
                <a:solidFill>
                  <a:srgbClr val="FF0000"/>
                </a:solidFill>
              </a:rPr>
              <a:t> Unfortunately, due to lack of efficacy and safety issues, further development of some of these compounds, including CPG 10101* and ANA975,* has been halted</a:t>
            </a:r>
            <a:endParaRPr lang="ar-EG" sz="3600" b="1"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VACCINES</a:t>
            </a:r>
            <a:endParaRPr lang="ar-EG" b="1" dirty="0"/>
          </a:p>
        </p:txBody>
      </p:sp>
      <p:sp>
        <p:nvSpPr>
          <p:cNvPr id="3" name="Content Placeholder 2"/>
          <p:cNvSpPr>
            <a:spLocks noGrp="1"/>
          </p:cNvSpPr>
          <p:nvPr>
            <p:ph idx="1"/>
          </p:nvPr>
        </p:nvSpPr>
        <p:spPr/>
        <p:txBody>
          <a:bodyPr>
            <a:normAutofit lnSpcReduction="10000"/>
          </a:bodyPr>
          <a:lstStyle/>
          <a:p>
            <a:pPr algn="l"/>
            <a:r>
              <a:rPr lang="en-US" sz="3200" b="1" dirty="0" smtClean="0">
                <a:solidFill>
                  <a:srgbClr val="FF0000"/>
                </a:solidFill>
              </a:rPr>
              <a:t>Some efforts have also been focused on the development of vaccines that might help improve HCV-specific T-cell responses. </a:t>
            </a:r>
            <a:r>
              <a:rPr lang="en-US" sz="4000" b="1" dirty="0" smtClean="0"/>
              <a:t>IC41,* </a:t>
            </a:r>
            <a:r>
              <a:rPr lang="en-US" sz="3200" b="1" dirty="0" smtClean="0">
                <a:solidFill>
                  <a:srgbClr val="FF0000"/>
                </a:solidFill>
              </a:rPr>
              <a:t>a vaccine that contains several HCV </a:t>
            </a:r>
            <a:r>
              <a:rPr lang="en-US" sz="3200" b="1" dirty="0" err="1" smtClean="0">
                <a:solidFill>
                  <a:srgbClr val="FF0000"/>
                </a:solidFill>
              </a:rPr>
              <a:t>epitopes</a:t>
            </a:r>
            <a:r>
              <a:rPr lang="en-US" sz="3200" b="1" dirty="0" smtClean="0">
                <a:solidFill>
                  <a:srgbClr val="FF0000"/>
                </a:solidFill>
              </a:rPr>
              <a:t>, and </a:t>
            </a:r>
            <a:r>
              <a:rPr lang="en-US" sz="3600" b="1" dirty="0" smtClean="0"/>
              <a:t>GI-5005</a:t>
            </a:r>
            <a:r>
              <a:rPr lang="en-US" sz="3200" b="1" dirty="0" smtClean="0">
                <a:solidFill>
                  <a:srgbClr val="FF0000"/>
                </a:solidFill>
              </a:rPr>
              <a:t>,* a heat-inactivated recombinant yeast strain that produces an NS3-core fusion protein, are among the most promising HCV</a:t>
            </a:r>
            <a:endParaRPr lang="ar-EG" sz="3200" b="1"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VACCINES</a:t>
            </a:r>
            <a:endParaRPr lang="ar-EG" b="1" dirty="0"/>
          </a:p>
        </p:txBody>
      </p:sp>
      <p:sp>
        <p:nvSpPr>
          <p:cNvPr id="3" name="Content Placeholder 2"/>
          <p:cNvSpPr>
            <a:spLocks noGrp="1"/>
          </p:cNvSpPr>
          <p:nvPr>
            <p:ph idx="1"/>
          </p:nvPr>
        </p:nvSpPr>
        <p:spPr/>
        <p:txBody>
          <a:bodyPr>
            <a:normAutofit/>
          </a:bodyPr>
          <a:lstStyle/>
          <a:p>
            <a:pPr algn="l"/>
            <a:r>
              <a:rPr lang="en-US" sz="3600" b="1" dirty="0" smtClean="0">
                <a:solidFill>
                  <a:srgbClr val="FF0000"/>
                </a:solidFill>
              </a:rPr>
              <a:t>Both of these agents were shown to be safe, well tolerated, and immunogenic. </a:t>
            </a:r>
          </a:p>
          <a:p>
            <a:pPr algn="l"/>
            <a:r>
              <a:rPr lang="en-US" sz="3600" b="1" dirty="0" smtClean="0">
                <a:solidFill>
                  <a:srgbClr val="FF0000"/>
                </a:solidFill>
              </a:rPr>
              <a:t>Their efficacy in eradication of HCV when combined with the current standard-of-care therapy, however, is still under investigation</a:t>
            </a:r>
            <a:endParaRPr lang="ar-EG" sz="3600" b="1"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rgbClr val="FF0000"/>
                </a:solidFill>
              </a:rPr>
              <a:t>Conclusion</a:t>
            </a:r>
            <a:endParaRPr lang="ar-EG" sz="6000" dirty="0">
              <a:solidFill>
                <a:srgbClr val="FF0000"/>
              </a:solidFill>
            </a:endParaRPr>
          </a:p>
        </p:txBody>
      </p:sp>
      <p:sp>
        <p:nvSpPr>
          <p:cNvPr id="3" name="Content Placeholder 2"/>
          <p:cNvSpPr>
            <a:spLocks noGrp="1"/>
          </p:cNvSpPr>
          <p:nvPr>
            <p:ph idx="1"/>
          </p:nvPr>
        </p:nvSpPr>
        <p:spPr>
          <a:xfrm>
            <a:off x="899592" y="1556792"/>
            <a:ext cx="7772400" cy="4572000"/>
          </a:xfrm>
        </p:spPr>
        <p:txBody>
          <a:bodyPr>
            <a:noAutofit/>
          </a:bodyPr>
          <a:lstStyle/>
          <a:p>
            <a:pPr algn="l"/>
            <a:r>
              <a:rPr lang="en-US" sz="2800" b="1" dirty="0" smtClean="0">
                <a:solidFill>
                  <a:srgbClr val="FF0000"/>
                </a:solidFill>
              </a:rPr>
              <a:t>Despite these advances, major barriers to treatment still exist, including that many patients remain undiagnosed; the complexity, cost, and toxicity of current therapies; and the availability of qualified providers to treat hepatitis C. </a:t>
            </a:r>
          </a:p>
          <a:p>
            <a:pPr algn="l"/>
            <a:r>
              <a:rPr lang="en-US" sz="2800" b="1" dirty="0" smtClean="0">
                <a:solidFill>
                  <a:srgbClr val="FF0000"/>
                </a:solidFill>
              </a:rPr>
              <a:t>Addressing these factors should be a priority to help change the natural history of this progressive disease and minimize the substantial healthcare burden associated with HCV infection.</a:t>
            </a:r>
            <a:endParaRPr lang="ar-EG" sz="2800" b="1"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DAAs</a:t>
            </a:r>
            <a:endParaRPr lang="ar-EG" b="1" dirty="0"/>
          </a:p>
        </p:txBody>
      </p:sp>
      <p:sp>
        <p:nvSpPr>
          <p:cNvPr id="3" name="Content Placeholder 2"/>
          <p:cNvSpPr>
            <a:spLocks noGrp="1"/>
          </p:cNvSpPr>
          <p:nvPr>
            <p:ph idx="1"/>
          </p:nvPr>
        </p:nvSpPr>
        <p:spPr/>
        <p:txBody>
          <a:bodyPr>
            <a:normAutofit fontScale="85000" lnSpcReduction="20000"/>
          </a:bodyPr>
          <a:lstStyle/>
          <a:p>
            <a:pPr algn="l"/>
            <a:r>
              <a:rPr lang="en-US" dirty="0" smtClean="0"/>
              <a:t>Finally, several DAAs that inhibit specific steps in the viral life cycle using small molecules, </a:t>
            </a:r>
            <a:r>
              <a:rPr lang="en-US" dirty="0" err="1" smtClean="0"/>
              <a:t>siRNAs</a:t>
            </a:r>
            <a:r>
              <a:rPr lang="en-US" dirty="0" smtClean="0"/>
              <a:t> (small interfering RNAs), and specific antibodies are currently in preclinical and clinical stages of development. Thus far, small molecules that directly inhibit the HCV NS3-NS4A protease and NS5B RNA polymerase have the greatest promise as novel HCV-specific agents. Protease inhibitors </a:t>
            </a:r>
            <a:r>
              <a:rPr lang="en-US" dirty="0" err="1" smtClean="0"/>
              <a:t>telaprevir</a:t>
            </a:r>
            <a:r>
              <a:rPr lang="en-US" dirty="0" smtClean="0"/>
              <a:t>* and </a:t>
            </a:r>
            <a:r>
              <a:rPr lang="en-US" dirty="0" err="1" smtClean="0"/>
              <a:t>boceprevir</a:t>
            </a:r>
            <a:r>
              <a:rPr lang="en-US" dirty="0" smtClean="0"/>
              <a:t>* and the polymerase inhibitor RG7128* (studied in combination with PEG-IFN/RBV) are furthest along in development in their respective classes, and they are presently in phase 3 and 2 clinical trials, respectively</a:t>
            </a:r>
            <a:endParaRPr lang="ar-EG"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DAAS</a:t>
            </a:r>
            <a:endParaRPr lang="ar-EG" sz="5400" b="1" dirty="0"/>
          </a:p>
        </p:txBody>
      </p:sp>
      <p:sp>
        <p:nvSpPr>
          <p:cNvPr id="3" name="Content Placeholder 2"/>
          <p:cNvSpPr>
            <a:spLocks noGrp="1"/>
          </p:cNvSpPr>
          <p:nvPr>
            <p:ph idx="1"/>
          </p:nvPr>
        </p:nvSpPr>
        <p:spPr/>
        <p:txBody>
          <a:bodyPr>
            <a:normAutofit fontScale="77500" lnSpcReduction="20000"/>
          </a:bodyPr>
          <a:lstStyle/>
          <a:p>
            <a:pPr algn="l"/>
            <a:r>
              <a:rPr lang="en-US" dirty="0" smtClean="0"/>
              <a:t>Achieved SVR rates superior to those observed with the current standard of care.</a:t>
            </a:r>
          </a:p>
          <a:p>
            <a:pPr algn="l"/>
            <a:r>
              <a:rPr lang="en-US" dirty="0" smtClean="0"/>
              <a:t> </a:t>
            </a:r>
          </a:p>
          <a:p>
            <a:pPr algn="l"/>
            <a:r>
              <a:rPr lang="en-US" dirty="0" smtClean="0"/>
              <a:t>Added promise of decreased duration of therapy.</a:t>
            </a:r>
            <a:r>
              <a:rPr lang="en-US" baseline="30000" dirty="0" smtClean="0"/>
              <a:t>[</a:t>
            </a:r>
          </a:p>
          <a:p>
            <a:pPr algn="l"/>
            <a:endParaRPr lang="en-US" baseline="30000" dirty="0" smtClean="0"/>
          </a:p>
          <a:p>
            <a:pPr algn="l"/>
            <a:endParaRPr lang="en-US" dirty="0" smtClean="0"/>
          </a:p>
          <a:p>
            <a:pPr algn="l"/>
            <a:r>
              <a:rPr lang="en-US" dirty="0" smtClean="0"/>
              <a:t>Associated with more severe side effects, such as worsening anemia and, in some cases, rash, when added to PEG-IFN/RBV.</a:t>
            </a:r>
          </a:p>
          <a:p>
            <a:pPr algn="l"/>
            <a:endParaRPr lang="en-US" dirty="0" smtClean="0"/>
          </a:p>
          <a:p>
            <a:pPr algn="l"/>
            <a:r>
              <a:rPr lang="en-US" dirty="0" smtClean="0"/>
              <a:t> Despite the excellent efficacy and acceptable safety profiles that have been demonstrated thus far for some DAAs, a concern exists about the emergence of viral resistance</a:t>
            </a:r>
            <a:endParaRPr lang="ar-EG"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DAAS</a:t>
            </a:r>
            <a:endParaRPr lang="ar-EG" sz="5400" b="1" dirty="0"/>
          </a:p>
        </p:txBody>
      </p:sp>
      <p:sp>
        <p:nvSpPr>
          <p:cNvPr id="3" name="Content Placeholder 2"/>
          <p:cNvSpPr>
            <a:spLocks noGrp="1"/>
          </p:cNvSpPr>
          <p:nvPr>
            <p:ph idx="1"/>
          </p:nvPr>
        </p:nvSpPr>
        <p:spPr/>
        <p:txBody>
          <a:bodyPr>
            <a:normAutofit fontScale="92500"/>
          </a:bodyPr>
          <a:lstStyle/>
          <a:p>
            <a:pPr algn="l"/>
            <a:r>
              <a:rPr lang="en-US" dirty="0" smtClean="0"/>
              <a:t>Due to the high replication rate of HCV and the low fidelity of the HCV polymerase, use of DAAs as single agents can lead to the rapid development of drug-resistant mutations resulting in treatment failure, precluding such a treatment model. However, the use of agents with complementary mechanisms of action and non overlapping resistance profiles may eventually enable elimination of IFN as part of the standard treatment for HCV infection.</a:t>
            </a:r>
            <a:endParaRPr lang="ar-EG"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rgbClr val="FF0000"/>
                </a:solidFill>
              </a:rPr>
              <a:t>Viral resistance </a:t>
            </a:r>
            <a:endParaRPr lang="ar-EG"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algn="l"/>
            <a:r>
              <a:rPr lang="en-US" dirty="0" smtClean="0"/>
              <a:t>is a new concern that has emerged with the DAAs. The HCV has a high rate of turnover, and the RNA polymerase has poor fidelity, resulting in a large number of viral variants, known as </a:t>
            </a:r>
            <a:r>
              <a:rPr lang="en-US" dirty="0" err="1" smtClean="0"/>
              <a:t>quasispecies</a:t>
            </a:r>
            <a:r>
              <a:rPr lang="en-US" dirty="0" smtClean="0"/>
              <a:t>.</a:t>
            </a:r>
            <a:r>
              <a:rPr lang="en-US" baseline="30000" dirty="0" smtClean="0"/>
              <a:t>[37]</a:t>
            </a:r>
            <a:r>
              <a:rPr lang="en-US" dirty="0" smtClean="0"/>
              <a:t> Some of these variants may be naturally resistant to DAAs. With </a:t>
            </a:r>
            <a:r>
              <a:rPr lang="en-US" dirty="0" err="1" smtClean="0"/>
              <a:t>boceprevir</a:t>
            </a:r>
            <a:r>
              <a:rPr lang="en-US" dirty="0" smtClean="0"/>
              <a:t> and </a:t>
            </a:r>
            <a:r>
              <a:rPr lang="en-US" dirty="0" err="1" smtClean="0"/>
              <a:t>telaprevir</a:t>
            </a:r>
            <a:r>
              <a:rPr lang="en-US" dirty="0" smtClean="0"/>
              <a:t> </a:t>
            </a:r>
            <a:r>
              <a:rPr lang="en-US" dirty="0" err="1" smtClean="0"/>
              <a:t>monotherapy</a:t>
            </a:r>
            <a:r>
              <a:rPr lang="en-US" dirty="0" smtClean="0"/>
              <a:t>, </a:t>
            </a:r>
            <a:r>
              <a:rPr lang="en-US" i="1" dirty="0" smtClean="0"/>
              <a:t>in vitro</a:t>
            </a:r>
            <a:r>
              <a:rPr lang="en-US" dirty="0" smtClean="0"/>
              <a:t> analyses have shown that resistant mutations in the NS3 protease region emerge or are selected soon after the start of therapy.</a:t>
            </a:r>
            <a:r>
              <a:rPr lang="en-US" baseline="30000" dirty="0" smtClean="0"/>
              <a:t>[38]</a:t>
            </a:r>
            <a:r>
              <a:rPr lang="en-US" dirty="0" smtClean="0"/>
              <a:t> In general, </a:t>
            </a:r>
            <a:r>
              <a:rPr lang="en-US" dirty="0" err="1" smtClean="0"/>
              <a:t>virologic</a:t>
            </a:r>
            <a:r>
              <a:rPr lang="en-US" dirty="0" smtClean="0"/>
              <a:t> breakthrough with emergence of resistance appears to be associated with lower trough serum levels of </a:t>
            </a:r>
            <a:r>
              <a:rPr lang="en-US" dirty="0" err="1" smtClean="0"/>
              <a:t>telaprevir</a:t>
            </a:r>
            <a:r>
              <a:rPr lang="en-US" dirty="0" smtClean="0"/>
              <a:t> and/or </a:t>
            </a:r>
            <a:r>
              <a:rPr lang="en-US" dirty="0" err="1" smtClean="0"/>
              <a:t>pegylated</a:t>
            </a:r>
            <a:r>
              <a:rPr lang="en-US" dirty="0" smtClean="0"/>
              <a:t> interferon,</a:t>
            </a:r>
            <a:r>
              <a:rPr lang="en-US" baseline="30000" dirty="0" smtClean="0"/>
              <a:t>[28]</a:t>
            </a:r>
            <a:r>
              <a:rPr lang="en-US" dirty="0" smtClean="0"/>
              <a:t> highlighting the importance of adherence with these often complex regimens.</a:t>
            </a:r>
            <a:endParaRPr lang="ar-EG"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dirty="0"/>
          </a:p>
        </p:txBody>
      </p:sp>
      <p:sp>
        <p:nvSpPr>
          <p:cNvPr id="3" name="Content Placeholder 2"/>
          <p:cNvSpPr>
            <a:spLocks noGrp="1"/>
          </p:cNvSpPr>
          <p:nvPr>
            <p:ph idx="1"/>
          </p:nvPr>
        </p:nvSpPr>
        <p:spPr/>
        <p:txBody>
          <a:bodyPr>
            <a:normAutofit fontScale="92500" lnSpcReduction="20000"/>
          </a:bodyPr>
          <a:lstStyle/>
          <a:p>
            <a:pPr algn="l"/>
            <a:r>
              <a:rPr lang="en-US" dirty="0" smtClean="0"/>
              <a:t>The consequences of resistance remain unknown. In the case of </a:t>
            </a:r>
            <a:r>
              <a:rPr lang="en-US" dirty="0" err="1" smtClean="0"/>
              <a:t>telaprevir</a:t>
            </a:r>
            <a:r>
              <a:rPr lang="en-US" dirty="0" smtClean="0"/>
              <a:t>-resistant mutants, it appears they remain susceptible to interferon and </a:t>
            </a:r>
            <a:r>
              <a:rPr lang="en-US" dirty="0" err="1" smtClean="0"/>
              <a:t>ribavirin</a:t>
            </a:r>
            <a:r>
              <a:rPr lang="en-US" dirty="0" smtClean="0"/>
              <a:t>-based therapy.</a:t>
            </a:r>
            <a:r>
              <a:rPr lang="en-US" baseline="30000" dirty="0" smtClean="0"/>
              <a:t>[37]</a:t>
            </a:r>
            <a:r>
              <a:rPr lang="en-US" dirty="0" smtClean="0"/>
              <a:t> It is not known whether the selection of resistant variants will influence the rate of disease progression and whether patients who develop resistance after treatment with one protease inhibitor will also be resistant to other drugs in the same or different class. Preliminary data suggest that there is considerable overlap in resistance between </a:t>
            </a:r>
            <a:r>
              <a:rPr lang="en-US" dirty="0" err="1" smtClean="0"/>
              <a:t>telaprevir</a:t>
            </a:r>
            <a:r>
              <a:rPr lang="en-US" dirty="0" smtClean="0"/>
              <a:t> and </a:t>
            </a:r>
            <a:r>
              <a:rPr lang="en-US" dirty="0" err="1" smtClean="0"/>
              <a:t>boceprevir</a:t>
            </a:r>
            <a:endParaRPr lang="ar-EG"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pPr algn="l"/>
            <a:r>
              <a:rPr lang="en-US" dirty="0" smtClean="0"/>
              <a:t>Adherence to these triple therapy regimens may be challenging. For example, both </a:t>
            </a:r>
            <a:r>
              <a:rPr lang="en-US" dirty="0" err="1" smtClean="0"/>
              <a:t>telaprevir</a:t>
            </a:r>
            <a:r>
              <a:rPr lang="en-US" dirty="0" smtClean="0"/>
              <a:t> and </a:t>
            </a:r>
            <a:r>
              <a:rPr lang="en-US" dirty="0" err="1" smtClean="0"/>
              <a:t>boceprevir</a:t>
            </a:r>
            <a:r>
              <a:rPr lang="en-US" dirty="0" smtClean="0"/>
              <a:t> must be taken every 8 hours, with a "window of opportunity" of 7 to 9 hours between doses. In practice, it may be difficult for patients to adhere to such a strict protocol, particularly for the middle-of-the day dose that may be forgotten by patients during a busy work day</a:t>
            </a:r>
            <a:endParaRPr lang="ar-E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620688"/>
            <a:ext cx="7772400" cy="4572000"/>
          </a:xfrm>
        </p:spPr>
        <p:txBody>
          <a:bodyPr>
            <a:noAutofit/>
          </a:bodyPr>
          <a:lstStyle/>
          <a:p>
            <a:pPr algn="ctr"/>
            <a:r>
              <a:rPr lang="en-US" sz="6600" b="1" dirty="0" smtClean="0">
                <a:solidFill>
                  <a:srgbClr val="FF0000"/>
                </a:solidFill>
                <a:latin typeface="Arial Black" pitchFamily="34" charset="0"/>
                <a:cs typeface="+mj-cs"/>
              </a:rPr>
              <a:t>The future of hepatitis C treatment appears promising.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8" algn="l" rtl="1">
              <a:spcBef>
                <a:spcPct val="0"/>
              </a:spcBef>
            </a:pPr>
            <a:r>
              <a:rPr lang="en-US" sz="5400" b="1" dirty="0" smtClean="0">
                <a:solidFill>
                  <a:srgbClr val="FF0000"/>
                </a:solidFill>
              </a:rPr>
              <a:t>Protease Inhibitors</a:t>
            </a:r>
            <a:br>
              <a:rPr lang="en-US" sz="5400" b="1" dirty="0" smtClean="0">
                <a:solidFill>
                  <a:srgbClr val="FF0000"/>
                </a:solidFill>
              </a:rPr>
            </a:br>
            <a:endParaRPr lang="ar-EG" dirty="0">
              <a:solidFill>
                <a:srgbClr val="FF0000"/>
              </a:solidFill>
            </a:endParaRPr>
          </a:p>
        </p:txBody>
      </p:sp>
      <p:sp>
        <p:nvSpPr>
          <p:cNvPr id="3" name="Content Placeholder 2"/>
          <p:cNvSpPr>
            <a:spLocks noGrp="1"/>
          </p:cNvSpPr>
          <p:nvPr>
            <p:ph idx="1"/>
          </p:nvPr>
        </p:nvSpPr>
        <p:spPr/>
        <p:txBody>
          <a:bodyPr>
            <a:normAutofit lnSpcReduction="10000"/>
          </a:bodyPr>
          <a:lstStyle/>
          <a:p>
            <a:pPr algn="l"/>
            <a:r>
              <a:rPr lang="en-US" dirty="0" err="1" smtClean="0"/>
              <a:t>Telaprevir</a:t>
            </a:r>
            <a:r>
              <a:rPr lang="en-US" dirty="0" smtClean="0"/>
              <a:t>, an oral inhibitor of the NS3/4A serine protease,</a:t>
            </a:r>
            <a:r>
              <a:rPr lang="en-US" baseline="30000" dirty="0" smtClean="0"/>
              <a:t>[26]</a:t>
            </a:r>
            <a:r>
              <a:rPr lang="en-US" dirty="0" smtClean="0"/>
              <a:t> and </a:t>
            </a:r>
            <a:r>
              <a:rPr lang="en-US" dirty="0" err="1" smtClean="0"/>
              <a:t>boceprevir</a:t>
            </a:r>
            <a:r>
              <a:rPr lang="en-US" dirty="0" smtClean="0"/>
              <a:t>, another inhibitor of the HCV NS3 serine protease, are potent inhibitors of viral replication.</a:t>
            </a:r>
            <a:r>
              <a:rPr lang="en-US" baseline="30000" dirty="0" smtClean="0"/>
              <a:t>[27]</a:t>
            </a:r>
            <a:r>
              <a:rPr lang="en-US" dirty="0" smtClean="0"/>
              <a:t> Both of these compounds must be used in combination with the current standard of care (</a:t>
            </a:r>
            <a:r>
              <a:rPr lang="en-US" dirty="0" err="1" smtClean="0"/>
              <a:t>pegylated</a:t>
            </a:r>
            <a:r>
              <a:rPr lang="en-US" dirty="0" smtClean="0"/>
              <a:t> interferon and </a:t>
            </a:r>
            <a:r>
              <a:rPr lang="en-US" dirty="0" err="1" smtClean="0"/>
              <a:t>ribavirin</a:t>
            </a:r>
            <a:r>
              <a:rPr lang="en-US" dirty="0" smtClean="0"/>
              <a:t>) because of the risk for the development of resistance if used as </a:t>
            </a:r>
            <a:r>
              <a:rPr lang="en-US" dirty="0" err="1" smtClean="0"/>
              <a:t>monotherapy</a:t>
            </a:r>
            <a:r>
              <a:rPr lang="en-US" baseline="30000" dirty="0" smtClean="0"/>
              <a:t>[28]</a:t>
            </a:r>
            <a:r>
              <a:rPr lang="en-US" dirty="0" smtClean="0"/>
              <a:t> or only with </a:t>
            </a:r>
            <a:r>
              <a:rPr lang="en-US" dirty="0" err="1" smtClean="0"/>
              <a:t>pegylated</a:t>
            </a:r>
            <a:r>
              <a:rPr lang="en-US" dirty="0" smtClean="0"/>
              <a:t> interferon</a:t>
            </a:r>
          </a:p>
          <a:p>
            <a:pPr algn="l"/>
            <a:endParaRPr lang="ar-EG"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Other Therapies on the Horizon</a:t>
            </a:r>
            <a:br>
              <a:rPr lang="en-US" sz="3600" b="1" dirty="0" smtClean="0"/>
            </a:br>
            <a:endParaRPr lang="ar-EG" dirty="0"/>
          </a:p>
        </p:txBody>
      </p:sp>
      <p:sp>
        <p:nvSpPr>
          <p:cNvPr id="3" name="Content Placeholder 2"/>
          <p:cNvSpPr>
            <a:spLocks noGrp="1"/>
          </p:cNvSpPr>
          <p:nvPr>
            <p:ph idx="1"/>
          </p:nvPr>
        </p:nvSpPr>
        <p:spPr/>
        <p:txBody>
          <a:bodyPr>
            <a:normAutofit/>
          </a:bodyPr>
          <a:lstStyle/>
          <a:p>
            <a:pPr algn="l"/>
            <a:r>
              <a:rPr lang="en-US" dirty="0" smtClean="0"/>
              <a:t>In addition to a number of other protease inhibitors currently in phase 1 and 2 clinical trials, another class of DAAs, the polymerase inhibitors (which inhibit the RNA-dependent RNA polymerase responsible for RNA synthesis), both nucleoside and </a:t>
            </a:r>
            <a:r>
              <a:rPr lang="en-US" dirty="0" err="1" smtClean="0"/>
              <a:t>nonnucleoside</a:t>
            </a:r>
            <a:r>
              <a:rPr lang="en-US" dirty="0" smtClean="0"/>
              <a:t>, are also in the development pipeline. </a:t>
            </a:r>
            <a:endParaRPr lang="ar-EG"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rgbClr val="FF0000"/>
                </a:solidFill>
              </a:rPr>
              <a:t>RG7128* </a:t>
            </a:r>
            <a:endParaRPr lang="ar-EG" b="1" dirty="0">
              <a:solidFill>
                <a:srgbClr val="FF0000"/>
              </a:solidFill>
            </a:endParaRPr>
          </a:p>
        </p:txBody>
      </p:sp>
      <p:sp>
        <p:nvSpPr>
          <p:cNvPr id="3" name="Content Placeholder 2"/>
          <p:cNvSpPr>
            <a:spLocks noGrp="1"/>
          </p:cNvSpPr>
          <p:nvPr>
            <p:ph idx="1"/>
          </p:nvPr>
        </p:nvSpPr>
        <p:spPr/>
        <p:txBody>
          <a:bodyPr>
            <a:noAutofit/>
          </a:bodyPr>
          <a:lstStyle/>
          <a:p>
            <a:pPr algn="l"/>
            <a:r>
              <a:rPr lang="en-US" sz="3200" b="1" dirty="0" smtClean="0"/>
              <a:t>. is a potent nucleoside polymerase inhibitor that appears to have a high barrier to resistance and is well tolerated.</a:t>
            </a:r>
          </a:p>
          <a:p>
            <a:pPr algn="l"/>
            <a:r>
              <a:rPr lang="en-US" sz="3200" b="1" dirty="0" smtClean="0"/>
              <a:t>  RG7128 also appears to be effective for the treatment of patients with HCV genotype 2 or 3 infection who have failed to respond to a previous course of </a:t>
            </a:r>
            <a:r>
              <a:rPr lang="en-US" sz="3200" b="1" dirty="0" err="1" smtClean="0"/>
              <a:t>pegylated</a:t>
            </a:r>
            <a:r>
              <a:rPr lang="en-US" sz="3200" b="1" dirty="0" smtClean="0"/>
              <a:t> interferon and </a:t>
            </a:r>
            <a:r>
              <a:rPr lang="en-US" sz="3200" b="1" dirty="0" err="1" smtClean="0"/>
              <a:t>ribavirin</a:t>
            </a:r>
            <a:r>
              <a:rPr lang="en-US" sz="3200" b="1" dirty="0" smtClean="0"/>
              <a:t>-based therapy.</a:t>
            </a:r>
            <a:r>
              <a:rPr lang="en-US" sz="3200" b="1" baseline="30000" dirty="0" smtClean="0"/>
              <a:t>[40</a:t>
            </a:r>
            <a:endParaRPr lang="en-US" sz="3200" b="1" dirty="0" smtClean="0"/>
          </a:p>
          <a:p>
            <a:pPr algn="l"/>
            <a:endParaRPr lang="ar-EG" sz="32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a:r>
              <a:rPr lang="en-US" sz="4000" b="1" dirty="0" smtClean="0"/>
              <a:t>In addition, trials evaluating combination therapy with RG7128 and a protease inhibitor may pave the way to either </a:t>
            </a:r>
            <a:r>
              <a:rPr lang="en-US" sz="4000" b="1" dirty="0" err="1" smtClean="0"/>
              <a:t>ribavirin</a:t>
            </a:r>
            <a:r>
              <a:rPr lang="en-US" sz="4000" b="1" dirty="0" smtClean="0"/>
              <a:t>-free and/or interferon-free treatment regimens in the future</a:t>
            </a:r>
            <a:endParaRPr lang="ar-EG" sz="40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rgbClr val="FF0000"/>
                </a:solidFill>
              </a:rPr>
              <a:t>Debio-025</a:t>
            </a:r>
            <a:endParaRPr lang="ar-EG" dirty="0">
              <a:solidFill>
                <a:srgbClr val="FF0000"/>
              </a:solidFill>
            </a:endParaRPr>
          </a:p>
        </p:txBody>
      </p:sp>
      <p:sp>
        <p:nvSpPr>
          <p:cNvPr id="3" name="Content Placeholder 2"/>
          <p:cNvSpPr>
            <a:spLocks noGrp="1"/>
          </p:cNvSpPr>
          <p:nvPr>
            <p:ph idx="1"/>
          </p:nvPr>
        </p:nvSpPr>
        <p:spPr/>
        <p:txBody>
          <a:bodyPr>
            <a:noAutofit/>
          </a:bodyPr>
          <a:lstStyle/>
          <a:p>
            <a:pPr algn="l"/>
            <a:r>
              <a:rPr lang="en-US" sz="4400" b="1" dirty="0" smtClean="0"/>
              <a:t>,* a </a:t>
            </a:r>
            <a:r>
              <a:rPr lang="en-US" sz="4400" b="1" dirty="0" err="1" smtClean="0"/>
              <a:t>cyclophilin</a:t>
            </a:r>
            <a:r>
              <a:rPr lang="en-US" sz="4400" b="1" dirty="0" smtClean="0"/>
              <a:t> inhibitor, interferes with viral replication and appears to have an additive effect when combined with </a:t>
            </a:r>
            <a:r>
              <a:rPr lang="en-US" sz="4400" b="1" dirty="0" err="1" smtClean="0"/>
              <a:t>pegylated</a:t>
            </a:r>
            <a:r>
              <a:rPr lang="en-US" sz="4400" b="1" dirty="0" smtClean="0"/>
              <a:t> interferon in treatment-naive patients.</a:t>
            </a:r>
            <a:endParaRPr lang="ar-EG" sz="44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l"/>
            <a:endParaRPr lang="ar-EG" sz="28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rgbClr val="FF0000"/>
                </a:solidFill>
              </a:rPr>
              <a:t>Conclusion</a:t>
            </a:r>
            <a:endParaRPr lang="ar-EG" sz="6000" dirty="0">
              <a:solidFill>
                <a:srgbClr val="FF0000"/>
              </a:solidFill>
            </a:endParaRPr>
          </a:p>
        </p:txBody>
      </p:sp>
      <p:sp>
        <p:nvSpPr>
          <p:cNvPr id="3" name="Content Placeholder 2"/>
          <p:cNvSpPr>
            <a:spLocks noGrp="1"/>
          </p:cNvSpPr>
          <p:nvPr>
            <p:ph idx="1"/>
          </p:nvPr>
        </p:nvSpPr>
        <p:spPr/>
        <p:txBody>
          <a:bodyPr>
            <a:normAutofit/>
          </a:bodyPr>
          <a:lstStyle/>
          <a:p>
            <a:pPr algn="l"/>
            <a:r>
              <a:rPr lang="en-US" sz="4000" b="1" dirty="0" smtClean="0">
                <a:solidFill>
                  <a:srgbClr val="FF0000"/>
                </a:solidFill>
              </a:rPr>
              <a:t>As newer, more effective and complex regimens are introduced, adherence to therapy will be of vital importance to ensure success and minimize resistance</a:t>
            </a:r>
            <a:r>
              <a:rPr lang="en-US" dirty="0" smtClean="0"/>
              <a:t>..</a:t>
            </a:r>
            <a:endParaRPr lang="ar-EG"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rgbClr val="FF0000"/>
                </a:solidFill>
              </a:rPr>
              <a:t>Conclusion</a:t>
            </a:r>
            <a:endParaRPr lang="ar-EG" sz="60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l"/>
            <a:r>
              <a:rPr lang="en-US" dirty="0" smtClean="0"/>
              <a:t>As newer, more effective and complex regimens are introduced, adherence to therapy will be of paramount importance to ensure success and minimize resistance. Despite these advances, major barriers to treatment still exist, including that many patients remain undiagnosed; the complexity, cost, and toxicity of current therapies; and the availability of qualified providers to treat hepatitis C. Addressing these factors should be a priority to help change the natural history of this progressive disease and minimize the substantial healthcare burden associated with HCV infection.</a:t>
            </a:r>
            <a:endParaRPr lang="ar-E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620688"/>
            <a:ext cx="7772400" cy="5616624"/>
          </a:xfrm>
        </p:spPr>
        <p:txBody>
          <a:bodyPr>
            <a:noAutofit/>
          </a:bodyPr>
          <a:lstStyle/>
          <a:p>
            <a:pPr algn="l">
              <a:buNone/>
            </a:pPr>
            <a:r>
              <a:rPr lang="en-US" sz="4400" b="1" dirty="0" smtClean="0">
                <a:solidFill>
                  <a:srgbClr val="FF0000"/>
                </a:solidFill>
                <a:latin typeface="Arial Black" pitchFamily="34" charset="0"/>
                <a:cs typeface="+mj-cs"/>
              </a:rPr>
              <a:t>In next to no time the number of patients who can be treated successfully will likely soon exceed the number of patients who fail to respond to therapy</a:t>
            </a:r>
            <a:endParaRPr lang="ar-EG" sz="4400" b="1" dirty="0">
              <a:solidFill>
                <a:srgbClr val="FF0000"/>
              </a:solidFill>
              <a:latin typeface="Arial Black" pitchFamily="34" charset="0"/>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836712"/>
            <a:ext cx="7834064" cy="914400"/>
          </a:xfrm>
        </p:spPr>
        <p:txBody>
          <a:bodyPr>
            <a:normAutofit fontScale="90000"/>
          </a:bodyPr>
          <a:lstStyle/>
          <a:p>
            <a:r>
              <a:rPr lang="en-US" b="1" dirty="0" smtClean="0"/>
              <a:t>Where Are We Going? Future Therapies for HCV Infection</a:t>
            </a:r>
            <a:endParaRPr lang="ar-EG" dirty="0"/>
          </a:p>
        </p:txBody>
      </p:sp>
      <p:sp>
        <p:nvSpPr>
          <p:cNvPr id="3" name="Content Placeholder 2"/>
          <p:cNvSpPr>
            <a:spLocks noGrp="1"/>
          </p:cNvSpPr>
          <p:nvPr>
            <p:ph idx="1"/>
          </p:nvPr>
        </p:nvSpPr>
        <p:spPr>
          <a:xfrm>
            <a:off x="971600" y="2286000"/>
            <a:ext cx="7772400" cy="4572000"/>
          </a:xfrm>
        </p:spPr>
        <p:txBody>
          <a:bodyPr>
            <a:normAutofit/>
          </a:bodyPr>
          <a:lstStyle/>
          <a:p>
            <a:pPr algn="l"/>
            <a:r>
              <a:rPr lang="en-US" sz="4800" b="1" dirty="0" smtClean="0">
                <a:solidFill>
                  <a:srgbClr val="FF0000"/>
                </a:solidFill>
              </a:rPr>
              <a:t>A number of th</a:t>
            </a:r>
            <a:r>
              <a:rPr lang="en-US" sz="5400" b="1" dirty="0" smtClean="0">
                <a:solidFill>
                  <a:srgbClr val="FF0000"/>
                </a:solidFill>
              </a:rPr>
              <a:t>erapeutic </a:t>
            </a:r>
            <a:r>
              <a:rPr lang="en-US" sz="4800" b="1" dirty="0" smtClean="0">
                <a:solidFill>
                  <a:srgbClr val="FF0000"/>
                </a:solidFill>
              </a:rPr>
              <a:t>strategies are currently undergoing investigation, including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124744"/>
            <a:ext cx="7772400" cy="4572000"/>
          </a:xfrm>
        </p:spPr>
        <p:txBody>
          <a:bodyPr>
            <a:normAutofit/>
          </a:bodyPr>
          <a:lstStyle/>
          <a:p>
            <a:pPr algn="l"/>
            <a:r>
              <a:rPr lang="en-US" sz="4000" b="1" dirty="0" smtClean="0">
                <a:solidFill>
                  <a:srgbClr val="FF0000"/>
                </a:solidFill>
                <a:cs typeface="+mj-cs"/>
              </a:rPr>
              <a:t>1-Novel forms of interferon* developed to optimize pharmacokinetics and promote adherence to interferon-based regimens.</a:t>
            </a:r>
            <a:r>
              <a:rPr lang="en-US" sz="4000" b="1" baseline="30000" dirty="0" smtClean="0">
                <a:solidFill>
                  <a:srgbClr val="FF0000"/>
                </a:solidFill>
                <a:cs typeface="+mj-cs"/>
              </a:rPr>
              <a:t>.</a:t>
            </a:r>
          </a:p>
          <a:p>
            <a:pPr algn="l"/>
            <a:r>
              <a:rPr lang="en-US" sz="4000" b="1" dirty="0" smtClean="0">
                <a:solidFill>
                  <a:srgbClr val="FF0000"/>
                </a:solidFill>
                <a:cs typeface="+mj-cs"/>
              </a:rPr>
              <a:t>2-Therapeutic vaccines.</a:t>
            </a:r>
          </a:p>
          <a:p>
            <a:pPr algn="l"/>
            <a:r>
              <a:rPr lang="en-US" sz="4000" b="1" dirty="0" smtClean="0">
                <a:solidFill>
                  <a:srgbClr val="FF0000"/>
                </a:solidFill>
                <a:cs typeface="+mj-cs"/>
              </a:rPr>
              <a:t>3-Ribavirin analogs. </a:t>
            </a:r>
            <a:endParaRPr lang="ar-EG" sz="4000" b="1" dirty="0">
              <a:solidFill>
                <a:srgbClr val="FF0000"/>
              </a:solidFill>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404664"/>
            <a:ext cx="7772400" cy="5518848"/>
          </a:xfrm>
        </p:spPr>
        <p:txBody>
          <a:bodyPr>
            <a:noAutofit/>
          </a:bodyPr>
          <a:lstStyle/>
          <a:p>
            <a:pPr algn="l"/>
            <a:r>
              <a:rPr lang="en-US" sz="4000" b="1" dirty="0" smtClean="0">
                <a:solidFill>
                  <a:srgbClr val="FF0000"/>
                </a:solidFill>
                <a:cs typeface="+mj-cs"/>
              </a:rPr>
              <a:t>.</a:t>
            </a:r>
          </a:p>
          <a:p>
            <a:pPr algn="l"/>
            <a:r>
              <a:rPr lang="en-US" sz="5400" b="1" dirty="0" smtClean="0">
                <a:solidFill>
                  <a:srgbClr val="FF0000"/>
                </a:solidFill>
                <a:cs typeface="+mj-cs"/>
              </a:rPr>
              <a:t>4-Other compounds that interfere with the HCV life cycle are currently undergoing investigation as well.</a:t>
            </a:r>
          </a:p>
          <a:p>
            <a:pPr algn="l"/>
            <a:r>
              <a:rPr lang="en-US" sz="4400" b="1" dirty="0" smtClean="0">
                <a:solidFill>
                  <a:srgbClr val="C00000"/>
                </a:solidFill>
                <a:cs typeface="+mj-cs"/>
              </a:rPr>
              <a:t>(DAAS)</a:t>
            </a:r>
            <a:endParaRPr lang="ar-EG" sz="4400" b="1" dirty="0">
              <a:solidFill>
                <a:srgbClr val="C00000"/>
              </a:solidFill>
              <a:cs typeface="+mj-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895</TotalTime>
  <Words>2429</Words>
  <Application>Microsoft Office PowerPoint</Application>
  <PresentationFormat>On-screen Show (4:3)</PresentationFormat>
  <Paragraphs>131</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Metro</vt:lpstr>
      <vt:lpstr>HCV TREATMENT; THE PROMISING FUTURE Dr MOHAMMED EMAM PROF. GASTROENTROLOGY AND HEPATOLOGY              ZAGAZIG UNIVERSITY             </vt:lpstr>
      <vt:lpstr>Slide 2</vt:lpstr>
      <vt:lpstr>CLINCAL COURSE IN HCV</vt:lpstr>
      <vt:lpstr>SESSION 4</vt:lpstr>
      <vt:lpstr>Slide 5</vt:lpstr>
      <vt:lpstr>Slide 6</vt:lpstr>
      <vt:lpstr>Where Are We Going? Future Therapies for HCV Infection</vt:lpstr>
      <vt:lpstr>Slide 8</vt:lpstr>
      <vt:lpstr>Slide 9</vt:lpstr>
      <vt:lpstr>Slide 10</vt:lpstr>
      <vt:lpstr>Slide 11</vt:lpstr>
      <vt:lpstr>New IFN preparations </vt:lpstr>
      <vt:lpstr>NOVEL THERAPIES FOR NON RESPNDERS </vt:lpstr>
      <vt:lpstr>Where Are We Going? Future Therapies for HCV Infection</vt:lpstr>
      <vt:lpstr>Slide 15</vt:lpstr>
      <vt:lpstr>ALBINTERFERON Α-2B,* </vt:lpstr>
      <vt:lpstr>ALBINTERFERON ALFA-2B</vt:lpstr>
      <vt:lpstr>ALBINTERFERON Α-2B,* </vt:lpstr>
      <vt:lpstr>Albinterferon α-2b,* </vt:lpstr>
      <vt:lpstr>Peg-IFN lambda</vt:lpstr>
      <vt:lpstr>Slide 21</vt:lpstr>
      <vt:lpstr>Slide 22</vt:lpstr>
      <vt:lpstr>Slide 23</vt:lpstr>
      <vt:lpstr>Peg-IFN lambda</vt:lpstr>
      <vt:lpstr>Slide 25</vt:lpstr>
      <vt:lpstr>Slide 26</vt:lpstr>
      <vt:lpstr>Slide 27</vt:lpstr>
      <vt:lpstr>Slide 28</vt:lpstr>
      <vt:lpstr>Slide 29</vt:lpstr>
      <vt:lpstr>Slide 30</vt:lpstr>
      <vt:lpstr>Slide 31</vt:lpstr>
      <vt:lpstr>Slide 32</vt:lpstr>
      <vt:lpstr>Slide 33</vt:lpstr>
      <vt:lpstr>Slide 34</vt:lpstr>
      <vt:lpstr>THE ORAL VARIANT OF IFN-Α </vt:lpstr>
      <vt:lpstr>TARIBAVIRIN</vt:lpstr>
      <vt:lpstr>TARIBAVIRIN</vt:lpstr>
      <vt:lpstr>TOLL-LIKE RECEPTOR(TLR)AGONISTS</vt:lpstr>
      <vt:lpstr>TOLL-LIKE RECEPTOR (TLR) AGONISTS</vt:lpstr>
      <vt:lpstr>Toll-like receptor (TLR) agonists</vt:lpstr>
      <vt:lpstr>VACCINES</vt:lpstr>
      <vt:lpstr>VACCINES</vt:lpstr>
      <vt:lpstr>Conclusion</vt:lpstr>
      <vt:lpstr>DAAs</vt:lpstr>
      <vt:lpstr>DAAS</vt:lpstr>
      <vt:lpstr>DAAS</vt:lpstr>
      <vt:lpstr>Viral resistance </vt:lpstr>
      <vt:lpstr>Slide 48</vt:lpstr>
      <vt:lpstr>Slide 49</vt:lpstr>
      <vt:lpstr>Protease Inhibitors </vt:lpstr>
      <vt:lpstr>Other Therapies on the Horizon </vt:lpstr>
      <vt:lpstr>RG7128* </vt:lpstr>
      <vt:lpstr>Slide 53</vt:lpstr>
      <vt:lpstr>Debio-025</vt:lpstr>
      <vt:lpstr>Slide 55</vt:lpstr>
      <vt:lpstr>Conclusion</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CLINCAL COURSE IN HCV</dc:title>
  <dc:creator>elrowad</dc:creator>
  <cp:lastModifiedBy>elrowad</cp:lastModifiedBy>
  <cp:revision>150</cp:revision>
  <dcterms:created xsi:type="dcterms:W3CDTF">2012-03-12T22:27:11Z</dcterms:created>
  <dcterms:modified xsi:type="dcterms:W3CDTF">2012-04-09T08:51:12Z</dcterms:modified>
</cp:coreProperties>
</file>